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9" r:id="rId2"/>
    <p:sldId id="256" r:id="rId3"/>
    <p:sldId id="257" r:id="rId4"/>
    <p:sldId id="260" r:id="rId5"/>
    <p:sldId id="271" r:id="rId6"/>
    <p:sldId id="258" r:id="rId7"/>
    <p:sldId id="270" r:id="rId8"/>
    <p:sldId id="275" r:id="rId9"/>
    <p:sldId id="273" r:id="rId10"/>
    <p:sldId id="272" r:id="rId11"/>
    <p:sldId id="281" r:id="rId12"/>
    <p:sldId id="283" r:id="rId13"/>
    <p:sldId id="282" r:id="rId14"/>
    <p:sldId id="284" r:id="rId15"/>
    <p:sldId id="285" r:id="rId16"/>
    <p:sldId id="286" r:id="rId17"/>
    <p:sldId id="288" r:id="rId18"/>
    <p:sldId id="289" r:id="rId19"/>
    <p:sldId id="290" r:id="rId20"/>
    <p:sldId id="287" r:id="rId21"/>
    <p:sldId id="291" r:id="rId22"/>
    <p:sldId id="292" r:id="rId23"/>
    <p:sldId id="293" r:id="rId24"/>
    <p:sldId id="294" r:id="rId25"/>
    <p:sldId id="295" r:id="rId26"/>
    <p:sldId id="296" r:id="rId27"/>
    <p:sldId id="297" r:id="rId28"/>
    <p:sldId id="298" r:id="rId29"/>
    <p:sldId id="300" r:id="rId30"/>
    <p:sldId id="301" r:id="rId31"/>
    <p:sldId id="302" r:id="rId32"/>
    <p:sldId id="303" r:id="rId33"/>
    <p:sldId id="307" r:id="rId34"/>
    <p:sldId id="305" r:id="rId35"/>
    <p:sldId id="304" r:id="rId36"/>
    <p:sldId id="306" r:id="rId37"/>
    <p:sldId id="308" r:id="rId38"/>
    <p:sldId id="309" r:id="rId39"/>
    <p:sldId id="310" r:id="rId40"/>
    <p:sldId id="311" r:id="rId41"/>
    <p:sldId id="314" r:id="rId42"/>
    <p:sldId id="313" r:id="rId43"/>
    <p:sldId id="312" r:id="rId44"/>
    <p:sldId id="315" r:id="rId45"/>
    <p:sldId id="316" r:id="rId46"/>
    <p:sldId id="279" r:id="rId47"/>
    <p:sldId id="317" r:id="rId48"/>
    <p:sldId id="280" r:id="rId49"/>
    <p:sldId id="26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7688" autoAdjust="0"/>
  </p:normalViewPr>
  <p:slideViewPr>
    <p:cSldViewPr snapToGrid="0">
      <p:cViewPr varScale="1">
        <p:scale>
          <a:sx n="75" d="100"/>
          <a:sy n="75" d="100"/>
        </p:scale>
        <p:origin x="92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4383B8-A1F3-41CE-852F-DA92611DDD2E}"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92A75350-A255-4120-AC6F-650926A80FDF}">
      <dgm:prSet phldrT="[Text]"/>
      <dgm:spPr>
        <a:ln w="25400"/>
      </dgm:spPr>
      <dgm:t>
        <a:bodyPr/>
        <a:lstStyle/>
        <a:p>
          <a:r>
            <a:rPr lang="en-US" dirty="0"/>
            <a:t>Giá thành</a:t>
          </a:r>
        </a:p>
      </dgm:t>
    </dgm:pt>
    <dgm:pt modelId="{33098BB2-4AAC-4DD5-BD7B-B0C4FDD51538}" type="parTrans" cxnId="{EFDC8D51-6F57-4929-B228-35B8C71665EE}">
      <dgm:prSet/>
      <dgm:spPr/>
      <dgm:t>
        <a:bodyPr/>
        <a:lstStyle/>
        <a:p>
          <a:endParaRPr lang="en-US"/>
        </a:p>
      </dgm:t>
    </dgm:pt>
    <dgm:pt modelId="{D6C2ADE0-6A05-4A02-BA09-A15AC94B2FB9}" type="sibTrans" cxnId="{EFDC8D51-6F57-4929-B228-35B8C71665EE}">
      <dgm:prSet/>
      <dgm:spPr/>
      <dgm:t>
        <a:bodyPr/>
        <a:lstStyle/>
        <a:p>
          <a:endParaRPr lang="en-US"/>
        </a:p>
      </dgm:t>
    </dgm:pt>
    <dgm:pt modelId="{09D42E56-231C-4119-9164-1F84ECB2FD47}">
      <dgm:prSet phldrT="[Text]"/>
      <dgm:spPr>
        <a:ln w="25400"/>
      </dgm:spPr>
      <dgm:t>
        <a:bodyPr/>
        <a:lstStyle/>
        <a:p>
          <a:r>
            <a:rPr lang="en-US" dirty="0"/>
            <a:t>Độ ổn định</a:t>
          </a:r>
        </a:p>
      </dgm:t>
    </dgm:pt>
    <dgm:pt modelId="{07A3511C-1957-4C6B-841B-D72B952336D5}" type="parTrans" cxnId="{DBCAF28C-78C0-48A9-B629-029532E32166}">
      <dgm:prSet/>
      <dgm:spPr/>
      <dgm:t>
        <a:bodyPr/>
        <a:lstStyle/>
        <a:p>
          <a:endParaRPr lang="en-US"/>
        </a:p>
      </dgm:t>
    </dgm:pt>
    <dgm:pt modelId="{DF6345D7-36FA-4D57-8B46-CDC71BC61E2C}" type="sibTrans" cxnId="{DBCAF28C-78C0-48A9-B629-029532E32166}">
      <dgm:prSet/>
      <dgm:spPr/>
      <dgm:t>
        <a:bodyPr/>
        <a:lstStyle/>
        <a:p>
          <a:endParaRPr lang="en-US"/>
        </a:p>
      </dgm:t>
    </dgm:pt>
    <dgm:pt modelId="{246B32DE-80F6-4911-BE97-9DAC2AE54B4E}">
      <dgm:prSet phldrT="[Text]"/>
      <dgm:spPr>
        <a:ln w="25400"/>
      </dgm:spPr>
      <dgm:t>
        <a:bodyPr/>
        <a:lstStyle/>
        <a:p>
          <a:r>
            <a:rPr lang="en-US" dirty="0"/>
            <a:t>Độ hiệu quả</a:t>
          </a:r>
        </a:p>
      </dgm:t>
    </dgm:pt>
    <dgm:pt modelId="{385ABE61-41B5-4533-8605-42F752A6F70F}" type="parTrans" cxnId="{04E4E763-CCE5-4AB9-A62C-74615140C2AD}">
      <dgm:prSet/>
      <dgm:spPr/>
      <dgm:t>
        <a:bodyPr/>
        <a:lstStyle/>
        <a:p>
          <a:endParaRPr lang="en-US"/>
        </a:p>
      </dgm:t>
    </dgm:pt>
    <dgm:pt modelId="{5D4A1B2C-2B79-4EF1-B196-FD55C0BD7C63}" type="sibTrans" cxnId="{04E4E763-CCE5-4AB9-A62C-74615140C2AD}">
      <dgm:prSet/>
      <dgm:spPr/>
      <dgm:t>
        <a:bodyPr/>
        <a:lstStyle/>
        <a:p>
          <a:endParaRPr lang="en-US"/>
        </a:p>
      </dgm:t>
    </dgm:pt>
    <dgm:pt modelId="{7FF9CE68-1858-4A36-9A0B-71CDA7EB4842}">
      <dgm:prSet phldrT="[Text]"/>
      <dgm:spPr>
        <a:ln w="25400"/>
      </dgm:spPr>
      <dgm:t>
        <a:bodyPr/>
        <a:lstStyle/>
        <a:p>
          <a:r>
            <a:rPr lang="en-US" dirty="0"/>
            <a:t>Độ phổ biến</a:t>
          </a:r>
        </a:p>
      </dgm:t>
    </dgm:pt>
    <dgm:pt modelId="{E72F97D9-FD16-43F8-A3B8-9E20B7320371}" type="parTrans" cxnId="{DA5C1DE2-8C90-49FF-A1F8-1F93C9A21905}">
      <dgm:prSet/>
      <dgm:spPr/>
      <dgm:t>
        <a:bodyPr/>
        <a:lstStyle/>
        <a:p>
          <a:endParaRPr lang="en-US"/>
        </a:p>
      </dgm:t>
    </dgm:pt>
    <dgm:pt modelId="{23DD17E8-7A8E-4490-8FF1-2466D6767D65}" type="sibTrans" cxnId="{DA5C1DE2-8C90-49FF-A1F8-1F93C9A21905}">
      <dgm:prSet/>
      <dgm:spPr/>
      <dgm:t>
        <a:bodyPr/>
        <a:lstStyle/>
        <a:p>
          <a:endParaRPr lang="en-US"/>
        </a:p>
      </dgm:t>
    </dgm:pt>
    <dgm:pt modelId="{32863550-0484-451C-8556-3AE74B12E271}">
      <dgm:prSet phldrT="[Text]"/>
      <dgm:spPr>
        <a:ln w="25400"/>
      </dgm:spPr>
      <dgm:t>
        <a:bodyPr/>
        <a:lstStyle/>
        <a:p>
          <a:r>
            <a:rPr lang="en-US" dirty="0"/>
            <a:t>Khả năng hỗ trợ</a:t>
          </a:r>
        </a:p>
      </dgm:t>
    </dgm:pt>
    <dgm:pt modelId="{1CBF5D48-B88C-4395-B707-E919434EDC92}" type="parTrans" cxnId="{D0AA7F6C-9B85-45F2-B3D2-E8173C82962D}">
      <dgm:prSet/>
      <dgm:spPr/>
      <dgm:t>
        <a:bodyPr/>
        <a:lstStyle/>
        <a:p>
          <a:endParaRPr lang="en-US"/>
        </a:p>
      </dgm:t>
    </dgm:pt>
    <dgm:pt modelId="{98944665-AE67-4C17-8EA3-6F8AB8959E93}" type="sibTrans" cxnId="{D0AA7F6C-9B85-45F2-B3D2-E8173C82962D}">
      <dgm:prSet/>
      <dgm:spPr/>
      <dgm:t>
        <a:bodyPr/>
        <a:lstStyle/>
        <a:p>
          <a:endParaRPr lang="en-US"/>
        </a:p>
      </dgm:t>
    </dgm:pt>
    <dgm:pt modelId="{F744AC91-7AB9-4327-B946-97BE2ABA9E87}">
      <dgm:prSet phldrT="[Text]"/>
      <dgm:spPr>
        <a:ln w="25400"/>
      </dgm:spPr>
      <dgm:t>
        <a:bodyPr/>
        <a:lstStyle/>
        <a:p>
          <a:r>
            <a:rPr lang="en-US" dirty="0"/>
            <a:t>Khả năng nâng cấp</a:t>
          </a:r>
        </a:p>
      </dgm:t>
    </dgm:pt>
    <dgm:pt modelId="{31D2A42D-2FD9-49B4-9B54-2F5FCF6149CE}" type="parTrans" cxnId="{A1688B90-E7D2-43B2-8B15-ACCCA857824A}">
      <dgm:prSet/>
      <dgm:spPr/>
      <dgm:t>
        <a:bodyPr/>
        <a:lstStyle/>
        <a:p>
          <a:endParaRPr lang="en-US"/>
        </a:p>
      </dgm:t>
    </dgm:pt>
    <dgm:pt modelId="{355FCECC-038F-4103-8776-E3EA63308B18}" type="sibTrans" cxnId="{A1688B90-E7D2-43B2-8B15-ACCCA857824A}">
      <dgm:prSet/>
      <dgm:spPr/>
      <dgm:t>
        <a:bodyPr/>
        <a:lstStyle/>
        <a:p>
          <a:endParaRPr lang="en-US"/>
        </a:p>
      </dgm:t>
    </dgm:pt>
    <dgm:pt modelId="{17F1BDE5-5984-431C-8C7A-EE23F30B141B}" type="pres">
      <dgm:prSet presAssocID="{B24383B8-A1F3-41CE-852F-DA92611DDD2E}" presName="Name0" presStyleCnt="0">
        <dgm:presLayoutVars>
          <dgm:dir/>
          <dgm:resizeHandles val="exact"/>
        </dgm:presLayoutVars>
      </dgm:prSet>
      <dgm:spPr/>
    </dgm:pt>
    <dgm:pt modelId="{42A8ADC0-24AD-4C2F-BCF0-833F3387569C}" type="pres">
      <dgm:prSet presAssocID="{92A75350-A255-4120-AC6F-650926A80FDF}" presName="composite" presStyleCnt="0"/>
      <dgm:spPr/>
    </dgm:pt>
    <dgm:pt modelId="{18CBB35B-232B-49EE-9A59-12B64384057A}" type="pres">
      <dgm:prSet presAssocID="{92A75350-A255-4120-AC6F-650926A80FDF}" presName="rect1" presStyleLbl="trAlignAcc1" presStyleIdx="0" presStyleCnt="6">
        <dgm:presLayoutVars>
          <dgm:bulletEnabled val="1"/>
        </dgm:presLayoutVars>
      </dgm:prSet>
      <dgm:spPr/>
    </dgm:pt>
    <dgm:pt modelId="{75250B16-2803-4F30-953D-F8AC96D2632B}" type="pres">
      <dgm:prSet presAssocID="{92A75350-A255-4120-AC6F-650926A80FDF}" presName="rect2" presStyleLbl="fgImgPlace1" presStyleIdx="0" presStyleCnt="6"/>
      <dgm:spPr>
        <a:blipFill>
          <a:blip xmlns:r="http://schemas.openxmlformats.org/officeDocument/2006/relationships" r:embed="rId1"/>
          <a:srcRect/>
          <a:stretch>
            <a:fillRect l="-25000" r="-25000"/>
          </a:stretch>
        </a:blipFill>
      </dgm:spPr>
    </dgm:pt>
    <dgm:pt modelId="{9ACDA865-27B6-4CB9-A727-1077DDE31740}" type="pres">
      <dgm:prSet presAssocID="{D6C2ADE0-6A05-4A02-BA09-A15AC94B2FB9}" presName="sibTrans" presStyleCnt="0"/>
      <dgm:spPr/>
    </dgm:pt>
    <dgm:pt modelId="{152FB59C-BAAC-48B4-A638-1BD456B14276}" type="pres">
      <dgm:prSet presAssocID="{09D42E56-231C-4119-9164-1F84ECB2FD47}" presName="composite" presStyleCnt="0"/>
      <dgm:spPr/>
    </dgm:pt>
    <dgm:pt modelId="{E079C84F-C0C0-4B43-B3AB-8CF479963AEA}" type="pres">
      <dgm:prSet presAssocID="{09D42E56-231C-4119-9164-1F84ECB2FD47}" presName="rect1" presStyleLbl="trAlignAcc1" presStyleIdx="1" presStyleCnt="6">
        <dgm:presLayoutVars>
          <dgm:bulletEnabled val="1"/>
        </dgm:presLayoutVars>
      </dgm:prSet>
      <dgm:spPr/>
    </dgm:pt>
    <dgm:pt modelId="{FC6F5C24-8D35-4E51-88E6-EBB68557F7AB}" type="pres">
      <dgm:prSet presAssocID="{09D42E56-231C-4119-9164-1F84ECB2FD47}" presName="rect2" presStyleLbl="fgImgPlace1" presStyleIdx="1" presStyleCnt="6"/>
      <dgm:spPr>
        <a:blipFill>
          <a:blip xmlns:r="http://schemas.openxmlformats.org/officeDocument/2006/relationships" r:embed="rId2"/>
          <a:srcRect/>
          <a:stretch>
            <a:fillRect l="-20000" r="-20000"/>
          </a:stretch>
        </a:blipFill>
      </dgm:spPr>
    </dgm:pt>
    <dgm:pt modelId="{3248AD2F-E6EC-43CB-B037-D392DD083F9A}" type="pres">
      <dgm:prSet presAssocID="{DF6345D7-36FA-4D57-8B46-CDC71BC61E2C}" presName="sibTrans" presStyleCnt="0"/>
      <dgm:spPr/>
    </dgm:pt>
    <dgm:pt modelId="{7BA12642-16D1-485F-B1D7-59ECC8D6B613}" type="pres">
      <dgm:prSet presAssocID="{246B32DE-80F6-4911-BE97-9DAC2AE54B4E}" presName="composite" presStyleCnt="0"/>
      <dgm:spPr/>
    </dgm:pt>
    <dgm:pt modelId="{692CEA1E-0A40-4A5F-AAFF-E4F307995F18}" type="pres">
      <dgm:prSet presAssocID="{246B32DE-80F6-4911-BE97-9DAC2AE54B4E}" presName="rect1" presStyleLbl="trAlignAcc1" presStyleIdx="2" presStyleCnt="6">
        <dgm:presLayoutVars>
          <dgm:bulletEnabled val="1"/>
        </dgm:presLayoutVars>
      </dgm:prSet>
      <dgm:spPr/>
    </dgm:pt>
    <dgm:pt modelId="{65F009B6-BA9A-44C5-B1E3-1C7582E7881D}" type="pres">
      <dgm:prSet presAssocID="{246B32DE-80F6-4911-BE97-9DAC2AE54B4E}" presName="rect2" presStyleLbl="fgImgPlace1" presStyleIdx="2" presStyleCnt="6"/>
      <dgm:spPr>
        <a:blipFill rotWithShape="1">
          <a:blip xmlns:r="http://schemas.openxmlformats.org/officeDocument/2006/relationships" r:embed="rId3"/>
          <a:srcRect/>
          <a:stretch>
            <a:fillRect l="-11000" r="-11000"/>
          </a:stretch>
        </a:blipFill>
      </dgm:spPr>
    </dgm:pt>
    <dgm:pt modelId="{D5BF523F-3707-4E8F-83FD-9AFCE7B0B387}" type="pres">
      <dgm:prSet presAssocID="{5D4A1B2C-2B79-4EF1-B196-FD55C0BD7C63}" presName="sibTrans" presStyleCnt="0"/>
      <dgm:spPr/>
    </dgm:pt>
    <dgm:pt modelId="{9102EFA3-71C4-4B1C-81BF-FE14C8153E7A}" type="pres">
      <dgm:prSet presAssocID="{7FF9CE68-1858-4A36-9A0B-71CDA7EB4842}" presName="composite" presStyleCnt="0"/>
      <dgm:spPr/>
    </dgm:pt>
    <dgm:pt modelId="{86EE5CD8-CCEE-487D-BB66-D0107498F68B}" type="pres">
      <dgm:prSet presAssocID="{7FF9CE68-1858-4A36-9A0B-71CDA7EB4842}" presName="rect1" presStyleLbl="trAlignAcc1" presStyleIdx="3" presStyleCnt="6">
        <dgm:presLayoutVars>
          <dgm:bulletEnabled val="1"/>
        </dgm:presLayoutVars>
      </dgm:prSet>
      <dgm:spPr/>
    </dgm:pt>
    <dgm:pt modelId="{B5A58819-F2C2-49A2-B2C9-9ABD6B06002E}" type="pres">
      <dgm:prSet presAssocID="{7FF9CE68-1858-4A36-9A0B-71CDA7EB4842}" presName="rect2" presStyleLbl="fgImgPlace1" presStyleIdx="3" presStyleCnt="6"/>
      <dgm:spPr>
        <a:blipFill rotWithShape="1">
          <a:blip xmlns:r="http://schemas.openxmlformats.org/officeDocument/2006/relationships" r:embed="rId4"/>
          <a:srcRect/>
          <a:stretch>
            <a:fillRect l="-11000" r="-11000"/>
          </a:stretch>
        </a:blipFill>
      </dgm:spPr>
    </dgm:pt>
    <dgm:pt modelId="{A306787C-B8C6-40E8-A7A2-D019953C1B23}" type="pres">
      <dgm:prSet presAssocID="{23DD17E8-7A8E-4490-8FF1-2466D6767D65}" presName="sibTrans" presStyleCnt="0"/>
      <dgm:spPr/>
    </dgm:pt>
    <dgm:pt modelId="{11A74B36-F8BA-4CE8-9CDE-7A9BE1BDF30C}" type="pres">
      <dgm:prSet presAssocID="{32863550-0484-451C-8556-3AE74B12E271}" presName="composite" presStyleCnt="0"/>
      <dgm:spPr/>
    </dgm:pt>
    <dgm:pt modelId="{D614DDF1-67E4-46E0-8B4E-02053371E423}" type="pres">
      <dgm:prSet presAssocID="{32863550-0484-451C-8556-3AE74B12E271}" presName="rect1" presStyleLbl="trAlignAcc1" presStyleIdx="4" presStyleCnt="6">
        <dgm:presLayoutVars>
          <dgm:bulletEnabled val="1"/>
        </dgm:presLayoutVars>
      </dgm:prSet>
      <dgm:spPr/>
    </dgm:pt>
    <dgm:pt modelId="{A03DD439-34E8-4C3E-B5FB-BF9547FA1D29}" type="pres">
      <dgm:prSet presAssocID="{32863550-0484-451C-8556-3AE74B12E271}" presName="rect2" presStyleLbl="fgImgPlace1" presStyleIdx="4" presStyleCnt="6"/>
      <dgm:spPr>
        <a:blipFill rotWithShape="1">
          <a:blip xmlns:r="http://schemas.openxmlformats.org/officeDocument/2006/relationships" r:embed="rId5"/>
          <a:srcRect/>
          <a:stretch>
            <a:fillRect l="-11000" r="-11000"/>
          </a:stretch>
        </a:blipFill>
      </dgm:spPr>
    </dgm:pt>
    <dgm:pt modelId="{ED2C62A6-54B4-497B-8867-44CA4EAAE9B2}" type="pres">
      <dgm:prSet presAssocID="{98944665-AE67-4C17-8EA3-6F8AB8959E93}" presName="sibTrans" presStyleCnt="0"/>
      <dgm:spPr/>
    </dgm:pt>
    <dgm:pt modelId="{EE53DBF1-2745-47EF-9201-7D136840D5A5}" type="pres">
      <dgm:prSet presAssocID="{F744AC91-7AB9-4327-B946-97BE2ABA9E87}" presName="composite" presStyleCnt="0"/>
      <dgm:spPr/>
    </dgm:pt>
    <dgm:pt modelId="{5AE17356-AD11-49B4-8432-FCF1A1F8DE8E}" type="pres">
      <dgm:prSet presAssocID="{F744AC91-7AB9-4327-B946-97BE2ABA9E87}" presName="rect1" presStyleLbl="trAlignAcc1" presStyleIdx="5" presStyleCnt="6">
        <dgm:presLayoutVars>
          <dgm:bulletEnabled val="1"/>
        </dgm:presLayoutVars>
      </dgm:prSet>
      <dgm:spPr/>
    </dgm:pt>
    <dgm:pt modelId="{E1E14505-479B-4434-9331-B6EB470F85B1}" type="pres">
      <dgm:prSet presAssocID="{F744AC91-7AB9-4327-B946-97BE2ABA9E87}" presName="rect2" presStyleLbl="fgImgPlace1" presStyleIdx="5" presStyleCnt="6"/>
      <dgm:spPr>
        <a:blipFill rotWithShape="1">
          <a:blip xmlns:r="http://schemas.openxmlformats.org/officeDocument/2006/relationships" r:embed="rId6"/>
          <a:srcRect/>
          <a:stretch>
            <a:fillRect l="-11000" r="-11000"/>
          </a:stretch>
        </a:blipFill>
      </dgm:spPr>
    </dgm:pt>
  </dgm:ptLst>
  <dgm:cxnLst>
    <dgm:cxn modelId="{C3ED221E-D4C1-46BE-A29C-767FFCCB17FE}" type="presOf" srcId="{B24383B8-A1F3-41CE-852F-DA92611DDD2E}" destId="{17F1BDE5-5984-431C-8C7A-EE23F30B141B}" srcOrd="0" destOrd="0" presId="urn:microsoft.com/office/officeart/2008/layout/PictureStrips"/>
    <dgm:cxn modelId="{5F111427-228D-4405-A4A4-429E9D6FCA97}" type="presOf" srcId="{7FF9CE68-1858-4A36-9A0B-71CDA7EB4842}" destId="{86EE5CD8-CCEE-487D-BB66-D0107498F68B}" srcOrd="0" destOrd="0" presId="urn:microsoft.com/office/officeart/2008/layout/PictureStrips"/>
    <dgm:cxn modelId="{1AD49C31-5AFC-4074-92DF-368CF5F62A0E}" type="presOf" srcId="{32863550-0484-451C-8556-3AE74B12E271}" destId="{D614DDF1-67E4-46E0-8B4E-02053371E423}" srcOrd="0" destOrd="0" presId="urn:microsoft.com/office/officeart/2008/layout/PictureStrips"/>
    <dgm:cxn modelId="{04E4E763-CCE5-4AB9-A62C-74615140C2AD}" srcId="{B24383B8-A1F3-41CE-852F-DA92611DDD2E}" destId="{246B32DE-80F6-4911-BE97-9DAC2AE54B4E}" srcOrd="2" destOrd="0" parTransId="{385ABE61-41B5-4533-8605-42F752A6F70F}" sibTransId="{5D4A1B2C-2B79-4EF1-B196-FD55C0BD7C63}"/>
    <dgm:cxn modelId="{9FC05F68-BF59-4CB8-9090-97814FF45CB7}" type="presOf" srcId="{09D42E56-231C-4119-9164-1F84ECB2FD47}" destId="{E079C84F-C0C0-4B43-B3AB-8CF479963AEA}" srcOrd="0" destOrd="0" presId="urn:microsoft.com/office/officeart/2008/layout/PictureStrips"/>
    <dgm:cxn modelId="{D0AA7F6C-9B85-45F2-B3D2-E8173C82962D}" srcId="{B24383B8-A1F3-41CE-852F-DA92611DDD2E}" destId="{32863550-0484-451C-8556-3AE74B12E271}" srcOrd="4" destOrd="0" parTransId="{1CBF5D48-B88C-4395-B707-E919434EDC92}" sibTransId="{98944665-AE67-4C17-8EA3-6F8AB8959E93}"/>
    <dgm:cxn modelId="{EFDC8D51-6F57-4929-B228-35B8C71665EE}" srcId="{B24383B8-A1F3-41CE-852F-DA92611DDD2E}" destId="{92A75350-A255-4120-AC6F-650926A80FDF}" srcOrd="0" destOrd="0" parTransId="{33098BB2-4AAC-4DD5-BD7B-B0C4FDD51538}" sibTransId="{D6C2ADE0-6A05-4A02-BA09-A15AC94B2FB9}"/>
    <dgm:cxn modelId="{2F33A172-5C2A-4FFC-8DAE-6FF78F45A2B7}" type="presOf" srcId="{92A75350-A255-4120-AC6F-650926A80FDF}" destId="{18CBB35B-232B-49EE-9A59-12B64384057A}" srcOrd="0" destOrd="0" presId="urn:microsoft.com/office/officeart/2008/layout/PictureStrips"/>
    <dgm:cxn modelId="{23C36C55-8C7D-4AB7-9B4F-E9774F3CB524}" type="presOf" srcId="{F744AC91-7AB9-4327-B946-97BE2ABA9E87}" destId="{5AE17356-AD11-49B4-8432-FCF1A1F8DE8E}" srcOrd="0" destOrd="0" presId="urn:microsoft.com/office/officeart/2008/layout/PictureStrips"/>
    <dgm:cxn modelId="{DBCAF28C-78C0-48A9-B629-029532E32166}" srcId="{B24383B8-A1F3-41CE-852F-DA92611DDD2E}" destId="{09D42E56-231C-4119-9164-1F84ECB2FD47}" srcOrd="1" destOrd="0" parTransId="{07A3511C-1957-4C6B-841B-D72B952336D5}" sibTransId="{DF6345D7-36FA-4D57-8B46-CDC71BC61E2C}"/>
    <dgm:cxn modelId="{A1688B90-E7D2-43B2-8B15-ACCCA857824A}" srcId="{B24383B8-A1F3-41CE-852F-DA92611DDD2E}" destId="{F744AC91-7AB9-4327-B946-97BE2ABA9E87}" srcOrd="5" destOrd="0" parTransId="{31D2A42D-2FD9-49B4-9B54-2F5FCF6149CE}" sibTransId="{355FCECC-038F-4103-8776-E3EA63308B18}"/>
    <dgm:cxn modelId="{EE8205AC-0D04-42C2-AB72-E0EC045A8A36}" type="presOf" srcId="{246B32DE-80F6-4911-BE97-9DAC2AE54B4E}" destId="{692CEA1E-0A40-4A5F-AAFF-E4F307995F18}" srcOrd="0" destOrd="0" presId="urn:microsoft.com/office/officeart/2008/layout/PictureStrips"/>
    <dgm:cxn modelId="{DA5C1DE2-8C90-49FF-A1F8-1F93C9A21905}" srcId="{B24383B8-A1F3-41CE-852F-DA92611DDD2E}" destId="{7FF9CE68-1858-4A36-9A0B-71CDA7EB4842}" srcOrd="3" destOrd="0" parTransId="{E72F97D9-FD16-43F8-A3B8-9E20B7320371}" sibTransId="{23DD17E8-7A8E-4490-8FF1-2466D6767D65}"/>
    <dgm:cxn modelId="{F21DF7FB-1119-43A0-A7D5-4544B794B027}" type="presParOf" srcId="{17F1BDE5-5984-431C-8C7A-EE23F30B141B}" destId="{42A8ADC0-24AD-4C2F-BCF0-833F3387569C}" srcOrd="0" destOrd="0" presId="urn:microsoft.com/office/officeart/2008/layout/PictureStrips"/>
    <dgm:cxn modelId="{5E8ED68B-C85A-4CB2-AB91-46AD37CDFC3B}" type="presParOf" srcId="{42A8ADC0-24AD-4C2F-BCF0-833F3387569C}" destId="{18CBB35B-232B-49EE-9A59-12B64384057A}" srcOrd="0" destOrd="0" presId="urn:microsoft.com/office/officeart/2008/layout/PictureStrips"/>
    <dgm:cxn modelId="{373F6971-3297-4480-90D5-FF12000D0FB5}" type="presParOf" srcId="{42A8ADC0-24AD-4C2F-BCF0-833F3387569C}" destId="{75250B16-2803-4F30-953D-F8AC96D2632B}" srcOrd="1" destOrd="0" presId="urn:microsoft.com/office/officeart/2008/layout/PictureStrips"/>
    <dgm:cxn modelId="{D744F8FF-A21E-4E50-A97A-ADD5679BA552}" type="presParOf" srcId="{17F1BDE5-5984-431C-8C7A-EE23F30B141B}" destId="{9ACDA865-27B6-4CB9-A727-1077DDE31740}" srcOrd="1" destOrd="0" presId="urn:microsoft.com/office/officeart/2008/layout/PictureStrips"/>
    <dgm:cxn modelId="{719C672E-2BAD-4F7A-B2D0-4C692FAE1299}" type="presParOf" srcId="{17F1BDE5-5984-431C-8C7A-EE23F30B141B}" destId="{152FB59C-BAAC-48B4-A638-1BD456B14276}" srcOrd="2" destOrd="0" presId="urn:microsoft.com/office/officeart/2008/layout/PictureStrips"/>
    <dgm:cxn modelId="{82A9916F-A21A-4734-80B1-0A026258CA4D}" type="presParOf" srcId="{152FB59C-BAAC-48B4-A638-1BD456B14276}" destId="{E079C84F-C0C0-4B43-B3AB-8CF479963AEA}" srcOrd="0" destOrd="0" presId="urn:microsoft.com/office/officeart/2008/layout/PictureStrips"/>
    <dgm:cxn modelId="{AC0F52BD-ED9E-4ECA-86B9-90A726062692}" type="presParOf" srcId="{152FB59C-BAAC-48B4-A638-1BD456B14276}" destId="{FC6F5C24-8D35-4E51-88E6-EBB68557F7AB}" srcOrd="1" destOrd="0" presId="urn:microsoft.com/office/officeart/2008/layout/PictureStrips"/>
    <dgm:cxn modelId="{DF7B4E03-98AF-483D-8332-5297ACCBFADE}" type="presParOf" srcId="{17F1BDE5-5984-431C-8C7A-EE23F30B141B}" destId="{3248AD2F-E6EC-43CB-B037-D392DD083F9A}" srcOrd="3" destOrd="0" presId="urn:microsoft.com/office/officeart/2008/layout/PictureStrips"/>
    <dgm:cxn modelId="{628CC3EA-41DF-4AD9-9CD2-D28606309F6A}" type="presParOf" srcId="{17F1BDE5-5984-431C-8C7A-EE23F30B141B}" destId="{7BA12642-16D1-485F-B1D7-59ECC8D6B613}" srcOrd="4" destOrd="0" presId="urn:microsoft.com/office/officeart/2008/layout/PictureStrips"/>
    <dgm:cxn modelId="{3B58027D-AC64-414B-A8B3-42ABD4BB4B9D}" type="presParOf" srcId="{7BA12642-16D1-485F-B1D7-59ECC8D6B613}" destId="{692CEA1E-0A40-4A5F-AAFF-E4F307995F18}" srcOrd="0" destOrd="0" presId="urn:microsoft.com/office/officeart/2008/layout/PictureStrips"/>
    <dgm:cxn modelId="{DED8AA88-92D1-4F06-9107-FC695F40D114}" type="presParOf" srcId="{7BA12642-16D1-485F-B1D7-59ECC8D6B613}" destId="{65F009B6-BA9A-44C5-B1E3-1C7582E7881D}" srcOrd="1" destOrd="0" presId="urn:microsoft.com/office/officeart/2008/layout/PictureStrips"/>
    <dgm:cxn modelId="{BA0A461B-E237-459A-9BB5-32F7CB287BB2}" type="presParOf" srcId="{17F1BDE5-5984-431C-8C7A-EE23F30B141B}" destId="{D5BF523F-3707-4E8F-83FD-9AFCE7B0B387}" srcOrd="5" destOrd="0" presId="urn:microsoft.com/office/officeart/2008/layout/PictureStrips"/>
    <dgm:cxn modelId="{1E3F9699-B9B3-440C-94D1-186B5466408F}" type="presParOf" srcId="{17F1BDE5-5984-431C-8C7A-EE23F30B141B}" destId="{9102EFA3-71C4-4B1C-81BF-FE14C8153E7A}" srcOrd="6" destOrd="0" presId="urn:microsoft.com/office/officeart/2008/layout/PictureStrips"/>
    <dgm:cxn modelId="{1E6EB0D7-256C-4CE9-8CC3-B49D0295D052}" type="presParOf" srcId="{9102EFA3-71C4-4B1C-81BF-FE14C8153E7A}" destId="{86EE5CD8-CCEE-487D-BB66-D0107498F68B}" srcOrd="0" destOrd="0" presId="urn:microsoft.com/office/officeart/2008/layout/PictureStrips"/>
    <dgm:cxn modelId="{E8D55B45-EB35-4F28-81F4-794426BB3A53}" type="presParOf" srcId="{9102EFA3-71C4-4B1C-81BF-FE14C8153E7A}" destId="{B5A58819-F2C2-49A2-B2C9-9ABD6B06002E}" srcOrd="1" destOrd="0" presId="urn:microsoft.com/office/officeart/2008/layout/PictureStrips"/>
    <dgm:cxn modelId="{B8726378-4418-4D5C-8306-060C54437D99}" type="presParOf" srcId="{17F1BDE5-5984-431C-8C7A-EE23F30B141B}" destId="{A306787C-B8C6-40E8-A7A2-D019953C1B23}" srcOrd="7" destOrd="0" presId="urn:microsoft.com/office/officeart/2008/layout/PictureStrips"/>
    <dgm:cxn modelId="{3ED2D9D1-093E-491E-9F43-94C5A3C57D9C}" type="presParOf" srcId="{17F1BDE5-5984-431C-8C7A-EE23F30B141B}" destId="{11A74B36-F8BA-4CE8-9CDE-7A9BE1BDF30C}" srcOrd="8" destOrd="0" presId="urn:microsoft.com/office/officeart/2008/layout/PictureStrips"/>
    <dgm:cxn modelId="{3F375569-207E-4C4B-97A8-358736D7C341}" type="presParOf" srcId="{11A74B36-F8BA-4CE8-9CDE-7A9BE1BDF30C}" destId="{D614DDF1-67E4-46E0-8B4E-02053371E423}" srcOrd="0" destOrd="0" presId="urn:microsoft.com/office/officeart/2008/layout/PictureStrips"/>
    <dgm:cxn modelId="{3C294CA9-D72F-4286-B3B8-90A03B22141E}" type="presParOf" srcId="{11A74B36-F8BA-4CE8-9CDE-7A9BE1BDF30C}" destId="{A03DD439-34E8-4C3E-B5FB-BF9547FA1D29}" srcOrd="1" destOrd="0" presId="urn:microsoft.com/office/officeart/2008/layout/PictureStrips"/>
    <dgm:cxn modelId="{36FDE19A-27B5-4F00-B334-4F23B7B3A456}" type="presParOf" srcId="{17F1BDE5-5984-431C-8C7A-EE23F30B141B}" destId="{ED2C62A6-54B4-497B-8867-44CA4EAAE9B2}" srcOrd="9" destOrd="0" presId="urn:microsoft.com/office/officeart/2008/layout/PictureStrips"/>
    <dgm:cxn modelId="{823BCB2F-1AF1-4CD3-A64F-BE7A6FE9B899}" type="presParOf" srcId="{17F1BDE5-5984-431C-8C7A-EE23F30B141B}" destId="{EE53DBF1-2745-47EF-9201-7D136840D5A5}" srcOrd="10" destOrd="0" presId="urn:microsoft.com/office/officeart/2008/layout/PictureStrips"/>
    <dgm:cxn modelId="{1CBD1A91-8483-40BE-A645-4A7664053EA5}" type="presParOf" srcId="{EE53DBF1-2745-47EF-9201-7D136840D5A5}" destId="{5AE17356-AD11-49B4-8432-FCF1A1F8DE8E}" srcOrd="0" destOrd="0" presId="urn:microsoft.com/office/officeart/2008/layout/PictureStrips"/>
    <dgm:cxn modelId="{BD322279-00A9-496A-BE17-689EB77070DE}" type="presParOf" srcId="{EE53DBF1-2745-47EF-9201-7D136840D5A5}" destId="{E1E14505-479B-4434-9331-B6EB470F85B1}" srcOrd="1" destOrd="0" presId="urn:microsoft.com/office/officeart/2008/layout/PictureStrip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F73128-49AF-4478-BFD2-B85637B63480}"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en-US"/>
        </a:p>
      </dgm:t>
    </dgm:pt>
    <dgm:pt modelId="{290665D6-73C7-49F6-A9B0-69377577B3A2}">
      <dgm:prSet phldrT="[Text]"/>
      <dgm:spPr/>
      <dgm:t>
        <a:bodyPr/>
        <a:lstStyle/>
        <a:p>
          <a:r>
            <a:rPr lang="en-US" b="1" i="1" dirty="0"/>
            <a:t>12-24VDC</a:t>
          </a:r>
        </a:p>
      </dgm:t>
    </dgm:pt>
    <dgm:pt modelId="{3E604085-BD66-4C26-8AFC-925FDC0C25D7}" type="parTrans" cxnId="{12EFB11A-B771-4724-869D-CDFCE9E70682}">
      <dgm:prSet/>
      <dgm:spPr/>
      <dgm:t>
        <a:bodyPr/>
        <a:lstStyle/>
        <a:p>
          <a:endParaRPr lang="en-US"/>
        </a:p>
      </dgm:t>
    </dgm:pt>
    <dgm:pt modelId="{4939E966-7C54-46B7-A7B4-9AB8B230BBE6}" type="sibTrans" cxnId="{12EFB11A-B771-4724-869D-CDFCE9E70682}">
      <dgm:prSet/>
      <dgm:spPr/>
      <dgm:t>
        <a:bodyPr/>
        <a:lstStyle/>
        <a:p>
          <a:endParaRPr lang="en-US"/>
        </a:p>
      </dgm:t>
    </dgm:pt>
    <dgm:pt modelId="{E8E9724C-377C-4FCF-BD17-692FE5693104}">
      <dgm:prSet phldrT="[Text]"/>
      <dgm:spPr/>
      <dgm:t>
        <a:bodyPr/>
        <a:lstStyle/>
        <a:p>
          <a:pPr>
            <a:buFont typeface="Wingdings" panose="05000000000000000000" pitchFamily="2" charset="2"/>
            <a:buChar char="Ø"/>
          </a:pPr>
          <a:r>
            <a:rPr lang="vi-VN" b="1" i="1">
              <a:latin typeface="Arial" panose="020B0604020202020204" pitchFamily="34" charset="0"/>
              <a:ea typeface="Calibri" panose="020F0502020204030204" pitchFamily="34" charset="0"/>
              <a:cs typeface="Arial" panose="020B0604020202020204" pitchFamily="34" charset="0"/>
            </a:rPr>
            <a:t>3.8 </a:t>
          </a:r>
          <a:r>
            <a:rPr lang="vi-VN" b="1" i="1" dirty="0">
              <a:latin typeface="Arial" panose="020B0604020202020204" pitchFamily="34" charset="0"/>
              <a:ea typeface="Calibri" panose="020F0502020204030204" pitchFamily="34" charset="0"/>
              <a:cs typeface="Arial" panose="020B0604020202020204" pitchFamily="34" charset="0"/>
            </a:rPr>
            <a:t>± 0.1V</a:t>
          </a:r>
          <a:endParaRPr lang="en-US" b="1" i="1" dirty="0"/>
        </a:p>
      </dgm:t>
    </dgm:pt>
    <dgm:pt modelId="{34572408-AC1E-4985-9A62-196A2430D5A7}" type="parTrans" cxnId="{61D52849-80A8-44C4-BAC6-85A34A9BFE39}">
      <dgm:prSet/>
      <dgm:spPr/>
      <dgm:t>
        <a:bodyPr/>
        <a:lstStyle/>
        <a:p>
          <a:endParaRPr lang="en-US"/>
        </a:p>
      </dgm:t>
    </dgm:pt>
    <dgm:pt modelId="{CA5B7782-63DA-4BDD-A7F7-26CE2C75F017}" type="sibTrans" cxnId="{61D52849-80A8-44C4-BAC6-85A34A9BFE39}">
      <dgm:prSet/>
      <dgm:spPr/>
      <dgm:t>
        <a:bodyPr/>
        <a:lstStyle/>
        <a:p>
          <a:endParaRPr lang="en-US"/>
        </a:p>
      </dgm:t>
    </dgm:pt>
    <dgm:pt modelId="{C199A006-F2B4-46CE-8D52-A0020E01E757}">
      <dgm:prSet phldrT="[Text]"/>
      <dgm:spPr/>
      <dgm:t>
        <a:bodyPr/>
        <a:lstStyle/>
        <a:p>
          <a:r>
            <a:rPr lang="en-US" b="1" i="1" dirty="0"/>
            <a:t>3A</a:t>
          </a:r>
        </a:p>
      </dgm:t>
    </dgm:pt>
    <dgm:pt modelId="{2AD02A1D-BAF6-459A-824F-6C06386578FA}" type="parTrans" cxnId="{D658F7F7-C42F-46DD-BB2C-6538FD0E963F}">
      <dgm:prSet/>
      <dgm:spPr/>
      <dgm:t>
        <a:bodyPr/>
        <a:lstStyle/>
        <a:p>
          <a:endParaRPr lang="en-US"/>
        </a:p>
      </dgm:t>
    </dgm:pt>
    <dgm:pt modelId="{19B69B2A-DABA-46FD-ACD9-82D2849857FB}" type="sibTrans" cxnId="{D658F7F7-C42F-46DD-BB2C-6538FD0E963F}">
      <dgm:prSet/>
      <dgm:spPr/>
      <dgm:t>
        <a:bodyPr/>
        <a:lstStyle/>
        <a:p>
          <a:endParaRPr lang="en-US"/>
        </a:p>
      </dgm:t>
    </dgm:pt>
    <dgm:pt modelId="{11DDD5B0-202B-4C63-8237-215739DE5F19}" type="pres">
      <dgm:prSet presAssocID="{14F73128-49AF-4478-BFD2-B85637B63480}" presName="Name0" presStyleCnt="0">
        <dgm:presLayoutVars>
          <dgm:chMax val="7"/>
          <dgm:chPref val="7"/>
          <dgm:dir/>
        </dgm:presLayoutVars>
      </dgm:prSet>
      <dgm:spPr/>
    </dgm:pt>
    <dgm:pt modelId="{E138BDF3-A588-419E-8A90-19D50E1F5FB2}" type="pres">
      <dgm:prSet presAssocID="{14F73128-49AF-4478-BFD2-B85637B63480}" presName="Name1" presStyleCnt="0"/>
      <dgm:spPr/>
    </dgm:pt>
    <dgm:pt modelId="{81BB8335-F01F-4F7A-9151-19A833632DCE}" type="pres">
      <dgm:prSet presAssocID="{14F73128-49AF-4478-BFD2-B85637B63480}" presName="cycle" presStyleCnt="0"/>
      <dgm:spPr/>
    </dgm:pt>
    <dgm:pt modelId="{E622F974-3DFB-43DC-9D6D-50CC2C2AD878}" type="pres">
      <dgm:prSet presAssocID="{14F73128-49AF-4478-BFD2-B85637B63480}" presName="srcNode" presStyleLbl="node1" presStyleIdx="0" presStyleCnt="3"/>
      <dgm:spPr/>
    </dgm:pt>
    <dgm:pt modelId="{EAA8D19D-B7BF-42B5-9F9D-E9A49B4D3C63}" type="pres">
      <dgm:prSet presAssocID="{14F73128-49AF-4478-BFD2-B85637B63480}" presName="conn" presStyleLbl="parChTrans1D2" presStyleIdx="0" presStyleCnt="1"/>
      <dgm:spPr/>
    </dgm:pt>
    <dgm:pt modelId="{F8DD23BC-AF5E-42BE-8FB8-8FA58CE89255}" type="pres">
      <dgm:prSet presAssocID="{14F73128-49AF-4478-BFD2-B85637B63480}" presName="extraNode" presStyleLbl="node1" presStyleIdx="0" presStyleCnt="3"/>
      <dgm:spPr/>
    </dgm:pt>
    <dgm:pt modelId="{B3825B3A-EAB2-4BFB-BBF9-73C801BE0B64}" type="pres">
      <dgm:prSet presAssocID="{14F73128-49AF-4478-BFD2-B85637B63480}" presName="dstNode" presStyleLbl="node1" presStyleIdx="0" presStyleCnt="3"/>
      <dgm:spPr/>
    </dgm:pt>
    <dgm:pt modelId="{1C1C60BC-4D62-4C62-AE88-E72DC7631D62}" type="pres">
      <dgm:prSet presAssocID="{290665D6-73C7-49F6-A9B0-69377577B3A2}" presName="text_1" presStyleLbl="node1" presStyleIdx="0" presStyleCnt="3">
        <dgm:presLayoutVars>
          <dgm:bulletEnabled val="1"/>
        </dgm:presLayoutVars>
      </dgm:prSet>
      <dgm:spPr/>
    </dgm:pt>
    <dgm:pt modelId="{0D974A1D-E75A-4148-963C-0136F3AFF657}" type="pres">
      <dgm:prSet presAssocID="{290665D6-73C7-49F6-A9B0-69377577B3A2}" presName="accent_1" presStyleCnt="0"/>
      <dgm:spPr/>
    </dgm:pt>
    <dgm:pt modelId="{DA7A5036-1F2A-4E43-8375-E7BFE8690C73}" type="pres">
      <dgm:prSet presAssocID="{290665D6-73C7-49F6-A9B0-69377577B3A2}" presName="accentRepeatNode" presStyleLbl="solidFgAcc1" presStyleIdx="0" presStyleCnt="3"/>
      <dgm:spPr/>
    </dgm:pt>
    <dgm:pt modelId="{701A386B-1944-4BFB-BB83-76952B4F5F35}" type="pres">
      <dgm:prSet presAssocID="{E8E9724C-377C-4FCF-BD17-692FE5693104}" presName="text_2" presStyleLbl="node1" presStyleIdx="1" presStyleCnt="3">
        <dgm:presLayoutVars>
          <dgm:bulletEnabled val="1"/>
        </dgm:presLayoutVars>
      </dgm:prSet>
      <dgm:spPr/>
    </dgm:pt>
    <dgm:pt modelId="{225AC908-9A88-429F-AAE6-7D0E5C1EBF8E}" type="pres">
      <dgm:prSet presAssocID="{E8E9724C-377C-4FCF-BD17-692FE5693104}" presName="accent_2" presStyleCnt="0"/>
      <dgm:spPr/>
    </dgm:pt>
    <dgm:pt modelId="{C7E45CE3-CEDF-4FD8-97B3-07809938BC58}" type="pres">
      <dgm:prSet presAssocID="{E8E9724C-377C-4FCF-BD17-692FE5693104}" presName="accentRepeatNode" presStyleLbl="solidFgAcc1" presStyleIdx="1" presStyleCnt="3"/>
      <dgm:spPr/>
    </dgm:pt>
    <dgm:pt modelId="{9FB14BBD-17AA-4E2B-A543-FBDC2F03F648}" type="pres">
      <dgm:prSet presAssocID="{C199A006-F2B4-46CE-8D52-A0020E01E757}" presName="text_3" presStyleLbl="node1" presStyleIdx="2" presStyleCnt="3">
        <dgm:presLayoutVars>
          <dgm:bulletEnabled val="1"/>
        </dgm:presLayoutVars>
      </dgm:prSet>
      <dgm:spPr/>
    </dgm:pt>
    <dgm:pt modelId="{EED6A0D0-5577-4469-9F80-D934CA690B6F}" type="pres">
      <dgm:prSet presAssocID="{C199A006-F2B4-46CE-8D52-A0020E01E757}" presName="accent_3" presStyleCnt="0"/>
      <dgm:spPr/>
    </dgm:pt>
    <dgm:pt modelId="{A05716B2-B623-42E9-9428-F6A311B8F8A0}" type="pres">
      <dgm:prSet presAssocID="{C199A006-F2B4-46CE-8D52-A0020E01E757}" presName="accentRepeatNode" presStyleLbl="solidFgAcc1" presStyleIdx="2" presStyleCnt="3"/>
      <dgm:spPr/>
    </dgm:pt>
  </dgm:ptLst>
  <dgm:cxnLst>
    <dgm:cxn modelId="{12EFB11A-B771-4724-869D-CDFCE9E70682}" srcId="{14F73128-49AF-4478-BFD2-B85637B63480}" destId="{290665D6-73C7-49F6-A9B0-69377577B3A2}" srcOrd="0" destOrd="0" parTransId="{3E604085-BD66-4C26-8AFC-925FDC0C25D7}" sibTransId="{4939E966-7C54-46B7-A7B4-9AB8B230BBE6}"/>
    <dgm:cxn modelId="{EE781834-4604-4530-A356-47C21B9AED97}" type="presOf" srcId="{E8E9724C-377C-4FCF-BD17-692FE5693104}" destId="{701A386B-1944-4BFB-BB83-76952B4F5F35}" srcOrd="0" destOrd="0" presId="urn:microsoft.com/office/officeart/2008/layout/VerticalCurvedList"/>
    <dgm:cxn modelId="{1A15FA35-25B1-4DEA-98C8-99F744A2E5A6}" type="presOf" srcId="{290665D6-73C7-49F6-A9B0-69377577B3A2}" destId="{1C1C60BC-4D62-4C62-AE88-E72DC7631D62}" srcOrd="0" destOrd="0" presId="urn:microsoft.com/office/officeart/2008/layout/VerticalCurvedList"/>
    <dgm:cxn modelId="{ACFCC23F-D23E-42DB-8DF9-F44C1BABB2D3}" type="presOf" srcId="{4939E966-7C54-46B7-A7B4-9AB8B230BBE6}" destId="{EAA8D19D-B7BF-42B5-9F9D-E9A49B4D3C63}" srcOrd="0" destOrd="0" presId="urn:microsoft.com/office/officeart/2008/layout/VerticalCurvedList"/>
    <dgm:cxn modelId="{61D52849-80A8-44C4-BAC6-85A34A9BFE39}" srcId="{14F73128-49AF-4478-BFD2-B85637B63480}" destId="{E8E9724C-377C-4FCF-BD17-692FE5693104}" srcOrd="1" destOrd="0" parTransId="{34572408-AC1E-4985-9A62-196A2430D5A7}" sibTransId="{CA5B7782-63DA-4BDD-A7F7-26CE2C75F017}"/>
    <dgm:cxn modelId="{F85D5AB8-7C81-42B9-A0F0-F941AC8D7B7F}" type="presOf" srcId="{C199A006-F2B4-46CE-8D52-A0020E01E757}" destId="{9FB14BBD-17AA-4E2B-A543-FBDC2F03F648}" srcOrd="0" destOrd="0" presId="urn:microsoft.com/office/officeart/2008/layout/VerticalCurvedList"/>
    <dgm:cxn modelId="{E3A18BD6-6411-4E75-B577-99540D77525D}" type="presOf" srcId="{14F73128-49AF-4478-BFD2-B85637B63480}" destId="{11DDD5B0-202B-4C63-8237-215739DE5F19}" srcOrd="0" destOrd="0" presId="urn:microsoft.com/office/officeart/2008/layout/VerticalCurvedList"/>
    <dgm:cxn modelId="{D658F7F7-C42F-46DD-BB2C-6538FD0E963F}" srcId="{14F73128-49AF-4478-BFD2-B85637B63480}" destId="{C199A006-F2B4-46CE-8D52-A0020E01E757}" srcOrd="2" destOrd="0" parTransId="{2AD02A1D-BAF6-459A-824F-6C06386578FA}" sibTransId="{19B69B2A-DABA-46FD-ACD9-82D2849857FB}"/>
    <dgm:cxn modelId="{957CEF67-583E-45AE-A028-792C61ED7A3E}" type="presParOf" srcId="{11DDD5B0-202B-4C63-8237-215739DE5F19}" destId="{E138BDF3-A588-419E-8A90-19D50E1F5FB2}" srcOrd="0" destOrd="0" presId="urn:microsoft.com/office/officeart/2008/layout/VerticalCurvedList"/>
    <dgm:cxn modelId="{2E7BAA32-9ED5-4787-91F4-93F47ACA6254}" type="presParOf" srcId="{E138BDF3-A588-419E-8A90-19D50E1F5FB2}" destId="{81BB8335-F01F-4F7A-9151-19A833632DCE}" srcOrd="0" destOrd="0" presId="urn:microsoft.com/office/officeart/2008/layout/VerticalCurvedList"/>
    <dgm:cxn modelId="{64DD0103-387E-483B-A318-2215F8128119}" type="presParOf" srcId="{81BB8335-F01F-4F7A-9151-19A833632DCE}" destId="{E622F974-3DFB-43DC-9D6D-50CC2C2AD878}" srcOrd="0" destOrd="0" presId="urn:microsoft.com/office/officeart/2008/layout/VerticalCurvedList"/>
    <dgm:cxn modelId="{53806492-DAD4-45BB-9309-FF028CE05F7B}" type="presParOf" srcId="{81BB8335-F01F-4F7A-9151-19A833632DCE}" destId="{EAA8D19D-B7BF-42B5-9F9D-E9A49B4D3C63}" srcOrd="1" destOrd="0" presId="urn:microsoft.com/office/officeart/2008/layout/VerticalCurvedList"/>
    <dgm:cxn modelId="{A23016D8-92C3-4994-B082-7B583A5096B1}" type="presParOf" srcId="{81BB8335-F01F-4F7A-9151-19A833632DCE}" destId="{F8DD23BC-AF5E-42BE-8FB8-8FA58CE89255}" srcOrd="2" destOrd="0" presId="urn:microsoft.com/office/officeart/2008/layout/VerticalCurvedList"/>
    <dgm:cxn modelId="{0B091A05-31AB-491E-840E-4DFE480B5FBF}" type="presParOf" srcId="{81BB8335-F01F-4F7A-9151-19A833632DCE}" destId="{B3825B3A-EAB2-4BFB-BBF9-73C801BE0B64}" srcOrd="3" destOrd="0" presId="urn:microsoft.com/office/officeart/2008/layout/VerticalCurvedList"/>
    <dgm:cxn modelId="{CF12E2CB-6EA9-458C-97D8-CDD2F48A56E6}" type="presParOf" srcId="{E138BDF3-A588-419E-8A90-19D50E1F5FB2}" destId="{1C1C60BC-4D62-4C62-AE88-E72DC7631D62}" srcOrd="1" destOrd="0" presId="urn:microsoft.com/office/officeart/2008/layout/VerticalCurvedList"/>
    <dgm:cxn modelId="{6F6240AD-46AC-42C6-8FA6-334CC21C777E}" type="presParOf" srcId="{E138BDF3-A588-419E-8A90-19D50E1F5FB2}" destId="{0D974A1D-E75A-4148-963C-0136F3AFF657}" srcOrd="2" destOrd="0" presId="urn:microsoft.com/office/officeart/2008/layout/VerticalCurvedList"/>
    <dgm:cxn modelId="{18C9B92E-5099-49C8-848C-9CE9B704D115}" type="presParOf" srcId="{0D974A1D-E75A-4148-963C-0136F3AFF657}" destId="{DA7A5036-1F2A-4E43-8375-E7BFE8690C73}" srcOrd="0" destOrd="0" presId="urn:microsoft.com/office/officeart/2008/layout/VerticalCurvedList"/>
    <dgm:cxn modelId="{559713F2-5CE5-4090-B472-FF9343B2E136}" type="presParOf" srcId="{E138BDF3-A588-419E-8A90-19D50E1F5FB2}" destId="{701A386B-1944-4BFB-BB83-76952B4F5F35}" srcOrd="3" destOrd="0" presId="urn:microsoft.com/office/officeart/2008/layout/VerticalCurvedList"/>
    <dgm:cxn modelId="{009FB8DC-B921-4656-9F8F-53909F5EF8A5}" type="presParOf" srcId="{E138BDF3-A588-419E-8A90-19D50E1F5FB2}" destId="{225AC908-9A88-429F-AAE6-7D0E5C1EBF8E}" srcOrd="4" destOrd="0" presId="urn:microsoft.com/office/officeart/2008/layout/VerticalCurvedList"/>
    <dgm:cxn modelId="{AF75F423-E34E-41E0-9CA0-72D6E073BBA5}" type="presParOf" srcId="{225AC908-9A88-429F-AAE6-7D0E5C1EBF8E}" destId="{C7E45CE3-CEDF-4FD8-97B3-07809938BC58}" srcOrd="0" destOrd="0" presId="urn:microsoft.com/office/officeart/2008/layout/VerticalCurvedList"/>
    <dgm:cxn modelId="{3CD2ED02-D648-4031-B3AA-E5F765E4F190}" type="presParOf" srcId="{E138BDF3-A588-419E-8A90-19D50E1F5FB2}" destId="{9FB14BBD-17AA-4E2B-A543-FBDC2F03F648}" srcOrd="5" destOrd="0" presId="urn:microsoft.com/office/officeart/2008/layout/VerticalCurvedList"/>
    <dgm:cxn modelId="{5D6B010D-4B10-4339-B7D1-8016AC73F588}" type="presParOf" srcId="{E138BDF3-A588-419E-8A90-19D50E1F5FB2}" destId="{EED6A0D0-5577-4469-9F80-D934CA690B6F}" srcOrd="6" destOrd="0" presId="urn:microsoft.com/office/officeart/2008/layout/VerticalCurvedList"/>
    <dgm:cxn modelId="{9B715A42-2E24-4A99-AC80-240A6F1E927F}" type="presParOf" srcId="{EED6A0D0-5577-4469-9F80-D934CA690B6F}" destId="{A05716B2-B623-42E9-9428-F6A311B8F8A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BB35B-232B-49EE-9A59-12B64384057A}">
      <dsp:nvSpPr>
        <dsp:cNvPr id="0" name=""/>
        <dsp:cNvSpPr/>
      </dsp:nvSpPr>
      <dsp:spPr>
        <a:xfrm>
          <a:off x="99212" y="259575"/>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Giá thành</a:t>
          </a:r>
        </a:p>
      </dsp:txBody>
      <dsp:txXfrm>
        <a:off x="99212" y="259575"/>
        <a:ext cx="2352760" cy="735237"/>
      </dsp:txXfrm>
    </dsp:sp>
    <dsp:sp modelId="{75250B16-2803-4F30-953D-F8AC96D2632B}">
      <dsp:nvSpPr>
        <dsp:cNvPr id="0" name=""/>
        <dsp:cNvSpPr/>
      </dsp:nvSpPr>
      <dsp:spPr>
        <a:xfrm>
          <a:off x="1180" y="153374"/>
          <a:ext cx="514666" cy="771999"/>
        </a:xfrm>
        <a:prstGeom prst="rect">
          <a:avLst/>
        </a:prstGeom>
        <a:blipFill>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9C84F-C0C0-4B43-B3AB-8CF479963AEA}">
      <dsp:nvSpPr>
        <dsp:cNvPr id="0" name=""/>
        <dsp:cNvSpPr/>
      </dsp:nvSpPr>
      <dsp:spPr>
        <a:xfrm>
          <a:off x="2695578" y="259575"/>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Độ ổn định</a:t>
          </a:r>
        </a:p>
      </dsp:txBody>
      <dsp:txXfrm>
        <a:off x="2695578" y="259575"/>
        <a:ext cx="2352760" cy="735237"/>
      </dsp:txXfrm>
    </dsp:sp>
    <dsp:sp modelId="{FC6F5C24-8D35-4E51-88E6-EBB68557F7AB}">
      <dsp:nvSpPr>
        <dsp:cNvPr id="0" name=""/>
        <dsp:cNvSpPr/>
      </dsp:nvSpPr>
      <dsp:spPr>
        <a:xfrm>
          <a:off x="2597547" y="153374"/>
          <a:ext cx="514666" cy="771999"/>
        </a:xfrm>
        <a:prstGeom prst="rect">
          <a:avLst/>
        </a:prstGeom>
        <a:blipFill>
          <a:blip xmlns:r="http://schemas.openxmlformats.org/officeDocument/2006/relationships" r:embed="rId2"/>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2CEA1E-0A40-4A5F-AAFF-E4F307995F18}">
      <dsp:nvSpPr>
        <dsp:cNvPr id="0" name=""/>
        <dsp:cNvSpPr/>
      </dsp:nvSpPr>
      <dsp:spPr>
        <a:xfrm>
          <a:off x="99212" y="1185158"/>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Độ hiệu quả</a:t>
          </a:r>
        </a:p>
      </dsp:txBody>
      <dsp:txXfrm>
        <a:off x="99212" y="1185158"/>
        <a:ext cx="2352760" cy="735237"/>
      </dsp:txXfrm>
    </dsp:sp>
    <dsp:sp modelId="{65F009B6-BA9A-44C5-B1E3-1C7582E7881D}">
      <dsp:nvSpPr>
        <dsp:cNvPr id="0" name=""/>
        <dsp:cNvSpPr/>
      </dsp:nvSpPr>
      <dsp:spPr>
        <a:xfrm>
          <a:off x="1180" y="1078957"/>
          <a:ext cx="514666" cy="771999"/>
        </a:xfrm>
        <a:prstGeom prst="rect">
          <a:avLst/>
        </a:prstGeom>
        <a:blipFill rotWithShape="1">
          <a:blip xmlns:r="http://schemas.openxmlformats.org/officeDocument/2006/relationships" r:embed="rId3"/>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EE5CD8-CCEE-487D-BB66-D0107498F68B}">
      <dsp:nvSpPr>
        <dsp:cNvPr id="0" name=""/>
        <dsp:cNvSpPr/>
      </dsp:nvSpPr>
      <dsp:spPr>
        <a:xfrm>
          <a:off x="2695578" y="1185158"/>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Độ phổ biến</a:t>
          </a:r>
        </a:p>
      </dsp:txBody>
      <dsp:txXfrm>
        <a:off x="2695578" y="1185158"/>
        <a:ext cx="2352760" cy="735237"/>
      </dsp:txXfrm>
    </dsp:sp>
    <dsp:sp modelId="{B5A58819-F2C2-49A2-B2C9-9ABD6B06002E}">
      <dsp:nvSpPr>
        <dsp:cNvPr id="0" name=""/>
        <dsp:cNvSpPr/>
      </dsp:nvSpPr>
      <dsp:spPr>
        <a:xfrm>
          <a:off x="2597547" y="1078957"/>
          <a:ext cx="514666" cy="771999"/>
        </a:xfrm>
        <a:prstGeom prst="rect">
          <a:avLst/>
        </a:prstGeom>
        <a:blipFill rotWithShape="1">
          <a:blip xmlns:r="http://schemas.openxmlformats.org/officeDocument/2006/relationships" r:embed="rId4"/>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14DDF1-67E4-46E0-8B4E-02053371E423}">
      <dsp:nvSpPr>
        <dsp:cNvPr id="0" name=""/>
        <dsp:cNvSpPr/>
      </dsp:nvSpPr>
      <dsp:spPr>
        <a:xfrm>
          <a:off x="99212" y="2110740"/>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Khả năng hỗ trợ</a:t>
          </a:r>
        </a:p>
      </dsp:txBody>
      <dsp:txXfrm>
        <a:off x="99212" y="2110740"/>
        <a:ext cx="2352760" cy="735237"/>
      </dsp:txXfrm>
    </dsp:sp>
    <dsp:sp modelId="{A03DD439-34E8-4C3E-B5FB-BF9547FA1D29}">
      <dsp:nvSpPr>
        <dsp:cNvPr id="0" name=""/>
        <dsp:cNvSpPr/>
      </dsp:nvSpPr>
      <dsp:spPr>
        <a:xfrm>
          <a:off x="1180" y="2004539"/>
          <a:ext cx="514666" cy="771999"/>
        </a:xfrm>
        <a:prstGeom prst="rect">
          <a:avLst/>
        </a:prstGeom>
        <a:blipFill rotWithShape="1">
          <a:blip xmlns:r="http://schemas.openxmlformats.org/officeDocument/2006/relationships" r:embed="rId5"/>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E17356-AD11-49B4-8432-FCF1A1F8DE8E}">
      <dsp:nvSpPr>
        <dsp:cNvPr id="0" name=""/>
        <dsp:cNvSpPr/>
      </dsp:nvSpPr>
      <dsp:spPr>
        <a:xfrm>
          <a:off x="2695578" y="2110740"/>
          <a:ext cx="2352760" cy="735237"/>
        </a:xfrm>
        <a:prstGeom prst="rect">
          <a:avLst/>
        </a:prstGeom>
        <a:solidFill>
          <a:schemeClr val="lt1">
            <a:alpha val="40000"/>
            <a:hueOff val="0"/>
            <a:satOff val="0"/>
            <a:lumOff val="0"/>
            <a:alphaOff val="0"/>
          </a:schemeClr>
        </a:solidFill>
        <a:ln w="25400" cap="flat" cmpd="sng" algn="ctr">
          <a:solidFill>
            <a:scrgbClr r="0" g="0" b="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8001"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Khả năng nâng cấp</a:t>
          </a:r>
        </a:p>
      </dsp:txBody>
      <dsp:txXfrm>
        <a:off x="2695578" y="2110740"/>
        <a:ext cx="2352760" cy="735237"/>
      </dsp:txXfrm>
    </dsp:sp>
    <dsp:sp modelId="{E1E14505-479B-4434-9331-B6EB470F85B1}">
      <dsp:nvSpPr>
        <dsp:cNvPr id="0" name=""/>
        <dsp:cNvSpPr/>
      </dsp:nvSpPr>
      <dsp:spPr>
        <a:xfrm>
          <a:off x="2597547" y="2004539"/>
          <a:ext cx="514666" cy="771999"/>
        </a:xfrm>
        <a:prstGeom prst="rect">
          <a:avLst/>
        </a:prstGeom>
        <a:blipFill rotWithShape="1">
          <a:blip xmlns:r="http://schemas.openxmlformats.org/officeDocument/2006/relationships" r:embed="rId6"/>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8D19D-B7BF-42B5-9F9D-E9A49B4D3C63}">
      <dsp:nvSpPr>
        <dsp:cNvPr id="0" name=""/>
        <dsp:cNvSpPr/>
      </dsp:nvSpPr>
      <dsp:spPr>
        <a:xfrm>
          <a:off x="-2889356" y="-445206"/>
          <a:ext cx="3447424" cy="3447424"/>
        </a:xfrm>
        <a:prstGeom prst="blockArc">
          <a:avLst>
            <a:gd name="adj1" fmla="val 18900000"/>
            <a:gd name="adj2" fmla="val 2700000"/>
            <a:gd name="adj3" fmla="val 62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1C60BC-4D62-4C62-AE88-E72DC7631D62}">
      <dsp:nvSpPr>
        <dsp:cNvPr id="0" name=""/>
        <dsp:cNvSpPr/>
      </dsp:nvSpPr>
      <dsp:spPr>
        <a:xfrm>
          <a:off x="358814" y="255701"/>
          <a:ext cx="1768771" cy="51140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5926"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i="1" kern="1200" dirty="0"/>
            <a:t>12-24VDC</a:t>
          </a:r>
        </a:p>
      </dsp:txBody>
      <dsp:txXfrm>
        <a:off x="358814" y="255701"/>
        <a:ext cx="1768771" cy="511402"/>
      </dsp:txXfrm>
    </dsp:sp>
    <dsp:sp modelId="{DA7A5036-1F2A-4E43-8375-E7BFE8690C73}">
      <dsp:nvSpPr>
        <dsp:cNvPr id="0" name=""/>
        <dsp:cNvSpPr/>
      </dsp:nvSpPr>
      <dsp:spPr>
        <a:xfrm>
          <a:off x="39188" y="191775"/>
          <a:ext cx="639253" cy="6392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A386B-1944-4BFB-BB83-76952B4F5F35}">
      <dsp:nvSpPr>
        <dsp:cNvPr id="0" name=""/>
        <dsp:cNvSpPr/>
      </dsp:nvSpPr>
      <dsp:spPr>
        <a:xfrm>
          <a:off x="544709" y="1022804"/>
          <a:ext cx="1582877" cy="51140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5926" tIns="48260" rIns="48260" bIns="48260" numCol="1" spcCol="1270" anchor="ctr" anchorCtr="0">
          <a:noAutofit/>
        </a:bodyPr>
        <a:lstStyle/>
        <a:p>
          <a:pPr marL="0" lvl="0" indent="0" algn="l" defTabSz="844550">
            <a:lnSpc>
              <a:spcPct val="90000"/>
            </a:lnSpc>
            <a:spcBef>
              <a:spcPct val="0"/>
            </a:spcBef>
            <a:spcAft>
              <a:spcPct val="35000"/>
            </a:spcAft>
            <a:buFont typeface="Wingdings" panose="05000000000000000000" pitchFamily="2" charset="2"/>
            <a:buNone/>
          </a:pPr>
          <a:r>
            <a:rPr lang="vi-VN" sz="1900" b="1" i="1" kern="1200">
              <a:latin typeface="Arial" panose="020B0604020202020204" pitchFamily="34" charset="0"/>
              <a:ea typeface="Calibri" panose="020F0502020204030204" pitchFamily="34" charset="0"/>
              <a:cs typeface="Arial" panose="020B0604020202020204" pitchFamily="34" charset="0"/>
            </a:rPr>
            <a:t>3.8 </a:t>
          </a:r>
          <a:r>
            <a:rPr lang="vi-VN" sz="1900" b="1" i="1" kern="1200" dirty="0">
              <a:latin typeface="Arial" panose="020B0604020202020204" pitchFamily="34" charset="0"/>
              <a:ea typeface="Calibri" panose="020F0502020204030204" pitchFamily="34" charset="0"/>
              <a:cs typeface="Arial" panose="020B0604020202020204" pitchFamily="34" charset="0"/>
            </a:rPr>
            <a:t>± 0.1V</a:t>
          </a:r>
          <a:endParaRPr lang="en-US" sz="1900" b="1" i="1" kern="1200" dirty="0"/>
        </a:p>
      </dsp:txBody>
      <dsp:txXfrm>
        <a:off x="544709" y="1022804"/>
        <a:ext cx="1582877" cy="511402"/>
      </dsp:txXfrm>
    </dsp:sp>
    <dsp:sp modelId="{C7E45CE3-CEDF-4FD8-97B3-07809938BC58}">
      <dsp:nvSpPr>
        <dsp:cNvPr id="0" name=""/>
        <dsp:cNvSpPr/>
      </dsp:nvSpPr>
      <dsp:spPr>
        <a:xfrm>
          <a:off x="225083" y="958879"/>
          <a:ext cx="639253" cy="6392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B14BBD-17AA-4E2B-A543-FBDC2F03F648}">
      <dsp:nvSpPr>
        <dsp:cNvPr id="0" name=""/>
        <dsp:cNvSpPr/>
      </dsp:nvSpPr>
      <dsp:spPr>
        <a:xfrm>
          <a:off x="358814" y="1789908"/>
          <a:ext cx="1768771" cy="51140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5926"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i="1" kern="1200" dirty="0"/>
            <a:t>3A</a:t>
          </a:r>
        </a:p>
      </dsp:txBody>
      <dsp:txXfrm>
        <a:off x="358814" y="1789908"/>
        <a:ext cx="1768771" cy="511402"/>
      </dsp:txXfrm>
    </dsp:sp>
    <dsp:sp modelId="{A05716B2-B623-42E9-9428-F6A311B8F8A0}">
      <dsp:nvSpPr>
        <dsp:cNvPr id="0" name=""/>
        <dsp:cNvSpPr/>
      </dsp:nvSpPr>
      <dsp:spPr>
        <a:xfrm>
          <a:off x="39188" y="1725983"/>
          <a:ext cx="639253" cy="6392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1/10/2024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Phần trình bày của em gồm có 5 phần.</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679618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đã lựa chọn được phương án thiết kế và giao thức kết nối của hệ thống, em đưa ra các khối trong thiết bị của em như sau:</a:t>
            </a:r>
          </a:p>
          <a:p>
            <a:endParaRPr lang="en-US"/>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715826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Từ các khối trong sơ đồ tổng quan, em lựa chọn các linh kiện chính của từng khối như sau.</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446032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Các giao thức phần cứng sử dụng trong thiết bị.</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4061358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Cần phải trao đổi riêng với doanh nghiệp </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845712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Tiếp theo em đi vào phần đầu tiên của “phân tích thiết kế” đó là thiết kế phần cứng.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Đầu tiên em lập bảng mức độ tiêu thụ tối đa của các khối để xem xét việc thiết kế khối nguồn cũng như xác định tính ổn định của thiết bị,.</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205502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cs typeface="Arial" panose="020B0604020202020204" pitchFamily="34" charset="0"/>
              </a:rPr>
              <a:t>Tiếp theo là bảng mức độ tiêu thụ của khối sim, do khối này có mức tiêu thụ năng lượng đặc biệt nên em xét riêng. Có thời điểm module SIM có thể tiêu thụ dòng cỡ 2A. Do đó cần phải tính toán thiết kế khối nguồn riêng cho module SIM tách biết với nguồn cho các thành phần còn lại của hệ thống.</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293020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Khối nguồn là trái tim của hệ thống, quyết định phần lớn đến sự ổn định khi vận hành thiết bị trong thời gian dài. Do đó cần tính toán thiết kế nguồn một cách hợp  lí nhất đảm bảo cung cấp cho các khối. Hình dưới đây là mô hình khối nguồn của thiết bị bao gồm mạch.. Cấp cho…</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2989725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đi vào thiết kế mạch nguyên lí.</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3933564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Sau khi tìm hiểu và khảo sát mức độ tiêu thụ của các thành phần trong hệ thống, em quyết định thiết kế nguồn theo 2 phần:</a:t>
            </a:r>
          </a:p>
          <a:p>
            <a:pPr marL="171450" indent="-171450">
              <a:buFontTx/>
              <a:buChar char="-"/>
            </a:pPr>
            <a:r>
              <a:rPr lang="en-US" sz="1800"/>
              <a:t>Phần nguồn cho riêng module SIM</a:t>
            </a:r>
          </a:p>
          <a:p>
            <a:pPr marL="171450" indent="-171450">
              <a:buFontTx/>
              <a:buChar char="-"/>
            </a:pPr>
            <a:r>
              <a:rPr lang="en-US" sz="1800"/>
              <a:t>Phần nguồn cho những thành phần còn lại</a:t>
            </a:r>
          </a:p>
          <a:p>
            <a:pPr marL="0" indent="0">
              <a:buFontTx/>
              <a:buNone/>
            </a:pPr>
            <a:r>
              <a:rPr lang="en-US" sz="1800"/>
              <a:t>Đối với module sim, do yêu cầu về dòng điện khá cao khoảng hơn 2A, độ sụt áp của nguồn không dưới 3.4V, do đó em sẽ thiết kế mạch nguồn Buck cho module SIM</a:t>
            </a:r>
            <a:endParaRPr lang="en-US" sz="1800"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43611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Đối với các thành phần còn lại của thiết bị, do yêu cầu về dòng điện không cao nhưng lại yêu cầu về các mức điện áp khác nhau, do đó em sẽ sử dụng các mạch LDO để hạ áp xuống các mức điện áp mong muốn đó là 12VDC, 5VDC, 3.3VDC</a:t>
            </a:r>
          </a:p>
          <a:p>
            <a:endParaRPr lang="en-US" sz="1800"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803734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Bây giờ em sẽ đi vào phần Đặt vấn đề, sau khi tìm hiểu, khảo sát về cách thức quản lý, giám sát các đội xe, máy móc công trình của các doanh nghiệp xây dựng trong những năm gần đây, em nhận thấy hầu hết các doanh nghiệp này vẫn vận hành theo phương pháp cũ, tức là sử dụng con người để trực tiếp tham gia vào quản lý, giám sát ngay tại hiện trường. Phương pháp này có những ưu nhược điểm như </a:t>
            </a:r>
          </a:p>
          <a:p>
            <a:pPr marL="342900" marR="0" lvl="0" indent="-342900" algn="just">
              <a:lnSpc>
                <a:spcPct val="110000"/>
              </a:lnSpc>
              <a:spcBef>
                <a:spcPts val="300"/>
              </a:spcBef>
              <a:spcAft>
                <a:spcPts val="0"/>
              </a:spcAft>
              <a:buFont typeface="Times New Roman" panose="02020603050405020304" pitchFamily="18" charset="0"/>
              <a:buChar char="-"/>
            </a:pPr>
            <a:r>
              <a:rPr lang="vi-VN" sz="1200">
                <a:solidFill>
                  <a:srgbClr val="000000"/>
                </a:solidFill>
                <a:effectLst/>
                <a:latin typeface="Times New Roman" panose="02020603050405020304" pitchFamily="18" charset="0"/>
                <a:ea typeface="Times New Roman" panose="02020603050405020304" pitchFamily="18" charset="0"/>
              </a:rPr>
              <a:t>Ưu điểm: Đây là phương pháp truyền thống, đã được áp dụng và sử dụng trong thời gian dài, do đó dễ thực hiện, phù hợp với các doanh nghiệp vừa và nhỏ, có số lượng xe công trình ít.</a:t>
            </a:r>
            <a:endParaRPr lang="en-US" sz="120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defTabSz="914400" rtl="0" eaLnBrk="1" fontAlgn="auto" latinLnBrk="0" hangingPunct="1">
              <a:lnSpc>
                <a:spcPct val="110000"/>
              </a:lnSpc>
              <a:spcBef>
                <a:spcPts val="0"/>
              </a:spcBef>
              <a:spcAft>
                <a:spcPts val="0"/>
              </a:spcAft>
              <a:buClrTx/>
              <a:buSzTx/>
              <a:buFont typeface="Times New Roman" panose="02020603050405020304" pitchFamily="18" charset="0"/>
              <a:buChar char="-"/>
              <a:tabLst/>
              <a:defRPr/>
            </a:pPr>
            <a:r>
              <a:rPr lang="vi-VN" sz="1200">
                <a:solidFill>
                  <a:srgbClr val="000000"/>
                </a:solidFill>
                <a:effectLst/>
                <a:latin typeface="Times New Roman" panose="02020603050405020304" pitchFamily="18" charset="0"/>
                <a:ea typeface="Times New Roman" panose="02020603050405020304" pitchFamily="18" charset="0"/>
              </a:rPr>
              <a:t>Nhược điểm: Do sử dụng con người trực tiếp vào quản lý, giám sát tại hiện trường khiến cho tính minh bạch, chính xác của thông tin không được bảo đảm. Hơn nữa khi doanh nghiệp mở rộng với số lượng xe công trình lớn thì sẽ khó kiểm soát và quản lý. </a:t>
            </a:r>
            <a:r>
              <a:rPr lang="en-US"/>
              <a:t>Việc quản lý một đội xe quy mô từ 5 – 10 xe có thể chưa gây nhiều khó khăn cho doanh nghiệp, nhưng việc quản lý hiệu quả một hệ thống đội xe có hàng trăm xe, phân tán trên không gian rộng là một bài toán khó.</a:t>
            </a:r>
            <a:endParaRPr lang="en-US" sz="1200">
              <a:solidFill>
                <a:srgbClr val="000000"/>
              </a:solidFill>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10000"/>
              </a:lnSpc>
              <a:spcBef>
                <a:spcPts val="0"/>
              </a:spcBef>
              <a:spcAft>
                <a:spcPts val="0"/>
              </a:spcAft>
              <a:buClrTx/>
              <a:buSzTx/>
              <a:buFont typeface="Times New Roman" panose="02020603050405020304" pitchFamily="18" charset="0"/>
              <a:buNone/>
              <a:tabLst/>
              <a:defRPr/>
            </a:pPr>
            <a:r>
              <a:rPr lang="vi-VN" sz="1200">
                <a:solidFill>
                  <a:srgbClr val="000000"/>
                </a:solidFill>
                <a:effectLst/>
                <a:latin typeface="Times New Roman" panose="02020603050405020304" pitchFamily="18" charset="0"/>
                <a:ea typeface="Calibri" panose="020F0502020204030204" pitchFamily="34" charset="0"/>
              </a:rPr>
              <a:t>Chính vì thế nên việc ứng dụng công nghệ vào trong quản lý, giám sát vận hành của những doanh nghiệp xây dựng là việc làm cần thiết trong bối cảnh nền công nghiệp 4.0. Trong đó có việc xây dựng một hệ thống quản lý, giám sát máy công trình. Giúp cho việc thu thập thông tin được chính xác, đầy đủ. Người chủ doanh nghiệp có thể theo dõi, giám sát từ xa để đưa ra những quyết định phù hợp.</a:t>
            </a:r>
            <a:endParaRPr lang="en-US" sz="1200">
              <a:solidFill>
                <a:srgbClr val="000000"/>
              </a:solidFill>
              <a:effectLst/>
              <a:latin typeface="Times New Roman" panose="02020603050405020304" pitchFamily="18" charset="0"/>
              <a:ea typeface="Calibri" panose="020F0502020204030204" pitchFamily="34" charset="0"/>
            </a:endParaRP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2725561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MCU là bộ não của hệ thống, MCU được chọn là dòng Arm cortex M3 STM32F103RC của ST, đáp ứng đủ những yêu cầu của bài toán. </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129118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sơ đồ nguyên lý khối SIM 4G giao tiếp giữa thiết bị với Server qua internet</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660509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sơ đồ nguyên lý khối GPS, giao tiếp với MCU qua UART và anten em sử dụng là Active Antenna. (anten được cấp nguồn trực tiếp từ bên trong module do thiết kế kiểu active này có sẵn 1 bộ LNA do đó cần nuôi trực tiếp)</a:t>
            </a:r>
          </a:p>
          <a:p>
            <a:r>
              <a:rPr lang="vi-VN" sz="1800">
                <a:effectLst/>
                <a:latin typeface="Times New Roman" panose="02020603050405020304" pitchFamily="18" charset="0"/>
                <a:ea typeface="Calibri" panose="020F0502020204030204" pitchFamily="34" charset="0"/>
                <a:cs typeface="Arial" panose="020B0604020202020204" pitchFamily="34" charset="0"/>
              </a:rPr>
              <a:t>Cuộn cảm L1 được thêm vào để ngăn chặn sự rò rỉ tín hiệu RF vào chân VCC_RF, theo khuyến cáo thì L1 không quá 47nH. R2=10 Ohm được thêm vào để hạn dòng trong trường hợp antenna bị ngắn mạch xuống GND. </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3166607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sơ đồ nguyên lý của các khối còn lại như:….</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440698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4173760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thiết kế xong sơ đồ mạch nguyên lý, em đi vào thiết kế mạch in PCB 2 lớp dựa theo tiêu chuẩn được đề cập trong tài liệu “Layout design guide”</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2685441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Để tín hiệu GPS và tín hiệu 4G LTE bắt được là tốt nhất thì đòi hỏi trở kháng đầu vào của đường dây anten cỡ 50ohms. Điều kiện này phụ thuộc vào kích thước của đường dây.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Coplanar Waveguide with Ground (đường tín hiệu (đường anten) và đường Ground nằm trên 1 mặt phẳng và ở trên mặt của mạch</a:t>
                </a:r>
                <a:r>
                  <a:rPr lang="vi-VN" sz="1800" b="0">
                    <a:effectLst/>
                    <a:latin typeface="Times New Roman" panose="02020603050405020304" pitchFamily="18" charset="0"/>
                    <a:ea typeface="Calibri" panose="020F0502020204030204" pitchFamily="34" charset="0"/>
                    <a:cs typeface="Arial" panose="020B0604020202020204" pitchFamily="34" charset="0"/>
                  </a:rPr>
                  <a:t>) </a:t>
                </a:r>
                <a:r>
                  <a:rPr lang="vi-VN" sz="1800" b="1">
                    <a:effectLst/>
                    <a:latin typeface="Times New Roman" panose="02020603050405020304" pitchFamily="18" charset="0"/>
                    <a:ea typeface="Calibri" panose="020F0502020204030204" pitchFamily="34" charset="0"/>
                    <a:cs typeface="Arial" panose="020B0604020202020204" pitchFamily="34" charset="0"/>
                  </a:rPr>
                  <a:t>do em thiết kế mạch 2 lớp nên sử dụng phương pháp này</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Trong đó </a:t>
                </a:r>
                <a14:m>
                  <m:oMath xmlns:m="http://schemas.openxmlformats.org/officeDocument/2006/math">
                    <m:sSub>
                      <m:sSubPr>
                        <m:ctrlPr>
                          <a:rPr lang="vi-VN" i="1">
                            <a:effectLst/>
                            <a:latin typeface="Cambria Math" panose="02040503050406030204" pitchFamily="18" charset="0"/>
                          </a:rPr>
                        </m:ctrlPr>
                      </m:sSubPr>
                      <m:e>
                        <m:r>
                          <m:rPr>
                            <m:sty m:val="p"/>
                          </m:rPr>
                          <a:rPr lang="vi-VN" sz="1800">
                            <a:effectLst/>
                            <a:latin typeface="Cambria Math" panose="02040503050406030204" pitchFamily="18" charset="0"/>
                            <a:ea typeface="Calibri" panose="020F0502020204030204" pitchFamily="34" charset="0"/>
                            <a:cs typeface="Arial" panose="020B0604020202020204" pitchFamily="34" charset="0"/>
                          </a:rPr>
                          <m:t>ε</m:t>
                        </m:r>
                      </m:e>
                      <m:sub>
                        <m:r>
                          <a:rPr lang="en-US" sz="1800" i="1">
                            <a:effectLst/>
                            <a:latin typeface="Cambria Math" panose="02040503050406030204" pitchFamily="18" charset="0"/>
                            <a:ea typeface="Calibri" panose="020F0502020204030204" pitchFamily="34" charset="0"/>
                            <a:cs typeface="Arial" panose="020B0604020202020204" pitchFamily="34" charset="0"/>
                          </a:rPr>
                          <m:t>𝑟</m:t>
                        </m:r>
                      </m:sub>
                    </m:sSub>
                  </m:oMath>
                </a14:m>
                <a:r>
                  <a:rPr lang="vi-VN" sz="1800">
                    <a:effectLst/>
                    <a:latin typeface="Times New Roman" panose="02020603050405020304" pitchFamily="18" charset="0"/>
                    <a:ea typeface="Calibri" panose="020F0502020204030204" pitchFamily="34" charset="0"/>
                    <a:cs typeface="Arial" panose="020B0604020202020204" pitchFamily="34" charset="0"/>
                  </a:rPr>
                  <a:t> là hằng số điện môi tương đối của vật liệu FR4 (</a:t>
                </a:r>
                <a:r>
                  <a:rPr lang="en-US" sz="1800">
                    <a:effectLst/>
                    <a:latin typeface="Times New Roman" panose="02020603050405020304" pitchFamily="18" charset="0"/>
                    <a:ea typeface="Calibri" panose="020F0502020204030204" pitchFamily="34" charset="0"/>
                    <a:cs typeface="Arial" panose="020B0604020202020204" pitchFamily="34" charset="0"/>
                  </a:rPr>
                  <a:t>giá trị từ </a:t>
                </a:r>
                <a:r>
                  <a:rPr lang="vi-VN" sz="1800">
                    <a:effectLst/>
                    <a:latin typeface="Times New Roman" panose="02020603050405020304" pitchFamily="18" charset="0"/>
                    <a:ea typeface="Calibri" panose="020F0502020204030204" pitchFamily="34" charset="0"/>
                    <a:cs typeface="Arial" panose="020B0604020202020204" pitchFamily="34" charset="0"/>
                  </a:rPr>
                  <a:t>3.8-4.7), S là kích thước đường dây antenna, W là khoảng cách từ đường antenna với đường Ground, H là độ dày lớp FR4</a:t>
                </a:r>
                <a:endParaRPr lang="en-US" b="1"/>
              </a:p>
              <a:p>
                <a:r>
                  <a:rPr lang="vi-VN"/>
                  <a:t>Đây là antenna trace cho khối SIM, tính được trở kháng vào xấp xỉ 55ohm</a:t>
                </a:r>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Để tín hiệu GPS và tín hiệu 4G LTE bắt được là tốt nhất thì đòi hỏi trở kháng đầu vào của đường dây anten cỡ 50ohms. Điều kiện này phụ thuộc vào kích thước của đường dây.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Coplanar Waveguide with Ground (đường tín hiệu (đường anten) và đường Ground nằm trên 1 mặt phẳng và ở trên mặt của mạch</a:t>
                </a:r>
                <a:r>
                  <a:rPr lang="vi-VN" sz="1800" b="0">
                    <a:effectLst/>
                    <a:latin typeface="Times New Roman" panose="02020603050405020304" pitchFamily="18" charset="0"/>
                    <a:ea typeface="Calibri" panose="020F0502020204030204" pitchFamily="34" charset="0"/>
                    <a:cs typeface="Arial" panose="020B0604020202020204" pitchFamily="34" charset="0"/>
                  </a:rPr>
                  <a:t>) </a:t>
                </a:r>
                <a:r>
                  <a:rPr lang="vi-VN" sz="1800" b="1">
                    <a:effectLst/>
                    <a:latin typeface="Times New Roman" panose="02020603050405020304" pitchFamily="18" charset="0"/>
                    <a:ea typeface="Calibri" panose="020F0502020204030204" pitchFamily="34" charset="0"/>
                    <a:cs typeface="Arial" panose="020B0604020202020204" pitchFamily="34" charset="0"/>
                  </a:rPr>
                  <a:t>do em thiết kế mạch 2 lớp nên sử dụng phương pháp này</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a:effectLst/>
                    <a:latin typeface="Times New Roman" panose="02020603050405020304" pitchFamily="18" charset="0"/>
                    <a:ea typeface="Calibri" panose="020F0502020204030204" pitchFamily="34" charset="0"/>
                    <a:cs typeface="Arial" panose="020B0604020202020204" pitchFamily="34" charset="0"/>
                  </a:rPr>
                  <a:t>Trong đó </a:t>
                </a:r>
                <a:r>
                  <a:rPr lang="vi-VN" sz="1800" i="0">
                    <a:effectLst/>
                    <a:latin typeface="Cambria Math" panose="02040503050406030204" pitchFamily="18" charset="0"/>
                    <a:ea typeface="Calibri" panose="020F0502020204030204" pitchFamily="34" charset="0"/>
                    <a:cs typeface="Arial" panose="020B0604020202020204" pitchFamily="34" charset="0"/>
                  </a:rPr>
                  <a:t>ε_</a:t>
                </a:r>
                <a:r>
                  <a:rPr lang="en-US" sz="1800" i="0">
                    <a:effectLst/>
                    <a:latin typeface="Cambria Math" panose="02040503050406030204" pitchFamily="18" charset="0"/>
                    <a:ea typeface="Calibri" panose="020F0502020204030204" pitchFamily="34" charset="0"/>
                    <a:cs typeface="Arial" panose="020B0604020202020204" pitchFamily="34" charset="0"/>
                  </a:rPr>
                  <a:t>𝑟</a:t>
                </a:r>
                <a:r>
                  <a:rPr lang="vi-VN" sz="1800">
                    <a:effectLst/>
                    <a:latin typeface="Times New Roman" panose="02020603050405020304" pitchFamily="18" charset="0"/>
                    <a:ea typeface="Calibri" panose="020F0502020204030204" pitchFamily="34" charset="0"/>
                    <a:cs typeface="Arial" panose="020B0604020202020204" pitchFamily="34" charset="0"/>
                  </a:rPr>
                  <a:t> là hằng số điện môi tương đối của vật liệu FR4 (</a:t>
                </a:r>
                <a:r>
                  <a:rPr lang="en-US" sz="1800">
                    <a:effectLst/>
                    <a:latin typeface="Times New Roman" panose="02020603050405020304" pitchFamily="18" charset="0"/>
                    <a:ea typeface="Calibri" panose="020F0502020204030204" pitchFamily="34" charset="0"/>
                    <a:cs typeface="Arial" panose="020B0604020202020204" pitchFamily="34" charset="0"/>
                  </a:rPr>
                  <a:t>giá trị từ </a:t>
                </a:r>
                <a:r>
                  <a:rPr lang="vi-VN" sz="1800">
                    <a:effectLst/>
                    <a:latin typeface="Times New Roman" panose="02020603050405020304" pitchFamily="18" charset="0"/>
                    <a:ea typeface="Calibri" panose="020F0502020204030204" pitchFamily="34" charset="0"/>
                    <a:cs typeface="Arial" panose="020B0604020202020204" pitchFamily="34" charset="0"/>
                  </a:rPr>
                  <a:t>3.8-4.7), S là kích thước đường dây antenna, W là khoảng cách từ đường antenna với đường Ground, H là độ dày lớp FR4</a:t>
                </a:r>
                <a:endParaRPr lang="en-US" b="1"/>
              </a:p>
              <a:p>
                <a:r>
                  <a:rPr lang="vi-VN"/>
                  <a:t>Đây là antenna trace cho khối SIM, tính được trở kháng vào xấp xỉ 55ohm</a:t>
                </a:r>
                <a:endParaRPr lang="en-US" dirty="0"/>
              </a:p>
            </p:txBody>
          </p:sp>
        </mc:Fallback>
      </mc:AlternateContent>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1737452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Còn đây là antenna trace cho khối GPS, tính được trở kháng vào xấp xỉ 49.52ohm</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203648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và cuối cùng của việc thiết kế phần cứng là thiết kế vỏ hộp cơ khí.</a:t>
            </a:r>
          </a:p>
          <a:p>
            <a:r>
              <a:rPr lang="vi-VN"/>
              <a:t>Vỏ hộp được thiết kế trên phần mềm solidwork </a:t>
            </a:r>
            <a:r>
              <a:rPr lang="en-US" sz="1800">
                <a:effectLst/>
                <a:latin typeface="Times New Roman" panose="02020603050405020304" pitchFamily="18" charset="0"/>
                <a:ea typeface="Calibri" panose="020F0502020204030204" pitchFamily="34" charset="0"/>
                <a:cs typeface="Arial" panose="020B0604020202020204" pitchFamily="34" charset="0"/>
              </a:rPr>
              <a:t>sau đó gia công bằng in 3D để tạo mẫu</a:t>
            </a:r>
            <a:r>
              <a:rPr lang="vi-VN" sz="1800">
                <a:effectLst/>
                <a:latin typeface="Times New Roman" panose="02020603050405020304" pitchFamily="18" charset="0"/>
                <a:ea typeface="Calibri" panose="020F0502020204030204" pitchFamily="34" charset="0"/>
                <a:cs typeface="Arial" panose="020B0604020202020204" pitchFamily="34" charset="0"/>
              </a:rPr>
              <a:t>, </a:t>
            </a:r>
            <a:r>
              <a:rPr lang="vi-VN"/>
              <a:t>gồm </a:t>
            </a:r>
            <a:r>
              <a:rPr lang="en-US" sz="1800">
                <a:effectLst/>
                <a:latin typeface="Times New Roman" panose="02020603050405020304" pitchFamily="18" charset="0"/>
                <a:ea typeface="Calibri" panose="020F0502020204030204" pitchFamily="34" charset="0"/>
                <a:cs typeface="Arial" panose="020B0604020202020204" pitchFamily="34" charset="0"/>
              </a:rPr>
              <a:t>phần thân vỏ, 2 cạnh bên ốp và lắp trên, phần mạch sẽ đặt cố định ở bên trong phần thân vỏ</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1295142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Firmware được lập trình trên ngôn ngữ C, bằng VScode. Lập lịch chương trình đơn nhiệm đảm bảo đáp ứng thời gian thực của hệ thống, Lưu đồ giải thuật được trình bày tóm gọn như trong hình. Trong đó là quá trình khởi tạo, bên cạnh là hoạt động của hệ thống bao gồm 5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1: đọc tất cả cảm biến 500ms.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2: thu thập tọa độ, ngày giờ, thời gian… 100ms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3: gửi dữ liệu lên server 1100ms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4: ghi dữ liệu và hiển thị oled 200ms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Task 5: kiểm tra đầu đọc rfid 100ms</a:t>
            </a:r>
          </a:p>
          <a:p>
            <a:r>
              <a:rPr lang="en-US"/>
              <a:t>Tổng 2s</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83437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Đề tài của em cũng xuất phát từ nhu cầu cần quản lý đội xe của doanh nghiệp thực tế, đó là doanh nghiệp xây dựng Đạt Phương, riêng các xe công trình doanh nghiệp có hơn 200 xe, dự án trải rộng trên cả nước, công tác quản lý đội xe gặp nhiều khó khăn.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Với nhiều lợi ích mà một hệ thống quản lý, giám sát xe như:</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Giám sát, theo dõi thời gian thực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Quản lý và giảm thiểu chi phí nhiên liệu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Quản lý hành vi tài xế</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Quản lý bảo trì &amp; bảo dưỡng xe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Ghi lại nhật ký hoạt động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Thì doanh nghiệp rất cần có một hệ thống theo dõi, giám sát như vậy, tích hợp vào hệ thống phần mềm quản lý tài nguyên ERP sẵn có của doanh nghiệp.</a:t>
            </a:r>
            <a:br>
              <a:rPr lang="en-US"/>
            </a:br>
            <a:r>
              <a:rPr lang="vi-VN" b="0" i="0">
                <a:solidFill>
                  <a:srgbClr val="CFCBC4"/>
                </a:solidFill>
                <a:effectLst/>
                <a:latin typeface="Roboto" panose="02000000000000000000" pitchFamily="2" charset="0"/>
              </a:rPr>
              <a:t>Phần mềm ERP (Enterprise resource planning software)</a:t>
            </a:r>
            <a:r>
              <a:rPr lang="en-US" b="0" i="0">
                <a:solidFill>
                  <a:srgbClr val="CFCBC4"/>
                </a:solidFill>
                <a:effectLst/>
                <a:latin typeface="Roboto" panose="02000000000000000000" pitchFamily="2" charset="0"/>
              </a:rPr>
              <a:t> </a:t>
            </a:r>
            <a:r>
              <a:rPr lang="vi-VN" b="0" i="0">
                <a:solidFill>
                  <a:srgbClr val="CFCBC4"/>
                </a:solidFill>
                <a:effectLst/>
                <a:latin typeface="Roboto" panose="02000000000000000000" pitchFamily="2" charset="0"/>
              </a:rPr>
              <a:t>là một giải pháp phần mềm hỗ trợ quá trình quản trị hoạt động kinh doanh của doanh nghiệp tích hợp tất cả thông tin, dữ liệu của các phòng ban vào cùng một hệ thống máy tính duy nhất để theo dõi, đáp ứng đầy đủ các nhu cầu của doanh nghiệp</a:t>
            </a:r>
            <a:br>
              <a:rPr lang="en-US">
                <a:solidFill>
                  <a:srgbClr val="7030A0"/>
                </a:solidFill>
              </a:rPr>
            </a:br>
            <a:r>
              <a:rPr lang="en-US" sz="1400" i="1">
                <a:solidFill>
                  <a:srgbClr val="7030A0"/>
                </a:solidFill>
                <a:effectLst/>
                <a:latin typeface="Times New Roman" panose="02020603050405020304" pitchFamily="18" charset="0"/>
                <a:ea typeface="Calibri" panose="020F0502020204030204" pitchFamily="34" charset="0"/>
                <a:cs typeface="Arial" panose="020B0604020202020204" pitchFamily="34" charset="0"/>
              </a:rPr>
              <a:t>Doanh nghiệp đã và đang thi công nhiều công trình, dự án trải dài trên khắp Việt Nam như: cầu Niệm 2 và đường dẫn (Hải Phòng); cầu Bình Ca (Tuyên Quang); Cửa khẩu Hữu Nghị (Lạng Sơn); cầu Đò Lèn vượt đường sắt (Thanh Hoá); cầu Bến Thuỷ II (Nghệ An); cầu Cửa Đại (Quảng Nam); Nút giao Trường Hải (Quảng Nam); cầu Đại Phước (Đồng Nai); cầu Thủ Thiêm, Đồng Nai, An Nghĩa (TP. Hồ Chí Minh); Kinh Xáng (Tiền Giang), BOT tuyến tránh thành phố Sóc Trăng; đường Trung tâm Bãi Trường (Phú Quốc), cầu Mỹ Thuận 2 (Tiền Giang)…</a:t>
            </a:r>
            <a:endParaRPr lang="en-US" sz="1800" i="1">
              <a:solidFill>
                <a:srgbClr val="7030A0"/>
              </a:solidFill>
              <a:effectLst/>
              <a:latin typeface="Times New Roman" panose="02020603050405020304" pitchFamily="18" charset="0"/>
              <a:ea typeface="Calibri" panose="020F0502020204030204" pitchFamily="34" charset="0"/>
              <a:cs typeface="Arial" panose="020B0604020202020204" pitchFamily="34" charset="0"/>
            </a:endParaRPr>
          </a:p>
          <a:p>
            <a:endParaRPr lang="en-US"/>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200938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Về thiết kế giao diện quản lí, em dựa trên platform Thingsboard. Bên Thingsboard họ có sẵn Server và việc việc của em là thiết kế </a:t>
            </a:r>
            <a:r>
              <a:rPr lang="en-US" sz="1800">
                <a:effectLst/>
                <a:latin typeface="Times New Roman" panose="02020603050405020304" pitchFamily="18" charset="0"/>
                <a:ea typeface="Calibri" panose="020F0502020204030204" pitchFamily="34" charset="0"/>
                <a:cs typeface="Arial" panose="020B0604020202020204" pitchFamily="34" charset="0"/>
              </a:rPr>
              <a:t>Device để cho phép nhận và truyền dữ liệu từ thiết bị tới Server theo bản tin Json; thiết kế Rule Engine và Entity Aliases để điều phối, phân luồng và điều hướng dữ liệu; Thiết kế các Widget để hiển thị dữ liệu nhận được lên Dashboar; Cuối cùng là Assign cho User.</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Mô hình xây dựng DashBoard như sau</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1071397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Sau khi đã hoàn thành việc phân tích và thiết kế, em xin phép trình bày kết quả như sau: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Đây là kết quả mạch PCB thực tế với các khối trên mạch như hình bên.</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322725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Đây là kết quả vỏ hộp sau khi gia công và đóng hộp thiết bị</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Từ phần sau em đi vào thử nghiệm thiết bị dựa trên quy chuẩn 31 của bộ giao thông vận tải năm 2014</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1489543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Thử nghiệm hoạt động của khối nguồn bao gồm việc xác định độ ripple và điện áp trung bình. Để xác định độ ripple và điện áp trung bình em sử dụng oscilloscope và đồng hồ đo vạn năng.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Các khối nguồn DC của thiết bị đều xuất hiện Ripple nhưng độ Ripple đều đạt mức ổn định (&lt;5%), và điện áp trung bình của các khối nguồn xấp xỉ gần với giá trị tính toán đã thiết kế. Đều không làm ảnh hưởng tới chất lượng và hoạt độngc của thiết bị</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36</a:t>
            </a:fld>
            <a:endParaRPr lang="en-US"/>
          </a:p>
        </p:txBody>
      </p:sp>
    </p:spTree>
    <p:extLst>
      <p:ext uri="{BB962C8B-B14F-4D97-AF65-F5344CB8AC3E}">
        <p14:creationId xmlns:p14="http://schemas.microsoft.com/office/powerpoint/2010/main" val="1431800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800"/>
              </a:spcAft>
            </a:pPr>
            <a:r>
              <a:rPr lang="vi-VN" sz="1800">
                <a:effectLst/>
                <a:latin typeface="Times New Roman" panose="02020603050405020304" pitchFamily="18" charset="0"/>
                <a:ea typeface="Calibri" panose="020F0502020204030204" pitchFamily="34" charset="0"/>
                <a:cs typeface="Arial" panose="020B0604020202020204" pitchFamily="34" charset="0"/>
              </a:rPr>
              <a:t>Khối ADC đo điện áp nguồn khá chính xác.</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15000"/>
              </a:lnSpc>
              <a:spcBef>
                <a:spcPts val="0"/>
              </a:spcBef>
              <a:spcAft>
                <a:spcPts val="800"/>
              </a:spcAft>
            </a:pPr>
            <a:r>
              <a:rPr lang="vi-VN" sz="1800" kern="100">
                <a:effectLst/>
                <a:latin typeface="Times New Roman" panose="02020603050405020304" pitchFamily="18" charset="0"/>
                <a:ea typeface="Calibri" panose="020F0502020204030204" pitchFamily="34" charset="0"/>
                <a:cs typeface="Arial" panose="020B0604020202020204" pitchFamily="34" charset="0"/>
              </a:rPr>
              <a:t>(1): Đo ngày 2</a:t>
            </a:r>
            <a:r>
              <a:rPr lang="en-US" sz="1800" kern="100">
                <a:effectLst/>
                <a:latin typeface="Times New Roman" panose="02020603050405020304" pitchFamily="18" charset="0"/>
                <a:ea typeface="Calibri" panose="020F0502020204030204" pitchFamily="34" charset="0"/>
                <a:cs typeface="Arial" panose="020B0604020202020204" pitchFamily="34" charset="0"/>
              </a:rPr>
              <a:t>7</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r>
              <a:rPr lang="en-US" sz="1800" kern="100">
                <a:effectLst/>
                <a:latin typeface="Times New Roman" panose="02020603050405020304" pitchFamily="18" charset="0"/>
                <a:ea typeface="Calibri" panose="020F0502020204030204" pitchFamily="34" charset="0"/>
                <a:cs typeface="Arial" panose="020B0604020202020204" pitchFamily="34" charset="0"/>
              </a:rPr>
              <a:t>12</a:t>
            </a:r>
            <a:r>
              <a:rPr lang="vi-VN" sz="1800" kern="100">
                <a:effectLst/>
                <a:latin typeface="Times New Roman" panose="02020603050405020304" pitchFamily="18" charset="0"/>
                <a:ea typeface="Calibri" panose="020F0502020204030204" pitchFamily="34" charset="0"/>
                <a:cs typeface="Arial" panose="020B0604020202020204" pitchFamily="34" charset="0"/>
              </a:rPr>
              <a:t>/202</a:t>
            </a:r>
            <a:r>
              <a:rPr lang="en-US" sz="1800" kern="100">
                <a:effectLst/>
                <a:latin typeface="Times New Roman" panose="02020603050405020304" pitchFamily="18" charset="0"/>
                <a:ea typeface="Calibri" panose="020F0502020204030204" pitchFamily="34" charset="0"/>
                <a:cs typeface="Arial" panose="020B0604020202020204" pitchFamily="34" charset="0"/>
              </a:rPr>
              <a:t>3</a:t>
            </a:r>
            <a:r>
              <a:rPr lang="vi-VN" sz="1800" kern="100">
                <a:effectLst/>
                <a:latin typeface="Times New Roman" panose="02020603050405020304" pitchFamily="18" charset="0"/>
                <a:ea typeface="Calibri" panose="020F0502020204030204" pitchFamily="34" charset="0"/>
                <a:cs typeface="Arial" panose="020B0604020202020204" pitchFamily="34" charset="0"/>
              </a:rPr>
              <a:t> lúc 1</a:t>
            </a:r>
            <a:r>
              <a:rPr lang="en-US" sz="1800" kern="100">
                <a:effectLst/>
                <a:latin typeface="Times New Roman" panose="02020603050405020304" pitchFamily="18" charset="0"/>
                <a:ea typeface="Calibri" panose="020F0502020204030204" pitchFamily="34" charset="0"/>
                <a:cs typeface="Arial" panose="020B0604020202020204" pitchFamily="34" charset="0"/>
              </a:rPr>
              <a:t>3</a:t>
            </a:r>
            <a:r>
              <a:rPr lang="vi-VN" sz="1800" kern="100">
                <a:effectLst/>
                <a:latin typeface="Times New Roman" panose="02020603050405020304" pitchFamily="18" charset="0"/>
                <a:ea typeface="Calibri" panose="020F0502020204030204" pitchFamily="34" charset="0"/>
                <a:cs typeface="Arial" panose="020B0604020202020204" pitchFamily="34" charset="0"/>
              </a:rPr>
              <a:t>h00 </a:t>
            </a:r>
            <a:r>
              <a:rPr lang="en-US" sz="1800" kern="100">
                <a:effectLst/>
                <a:latin typeface="Times New Roman" panose="02020603050405020304" pitchFamily="18" charset="0"/>
                <a:ea typeface="Calibri" panose="020F0502020204030204" pitchFamily="34" charset="0"/>
                <a:cs typeface="Arial" panose="020B0604020202020204" pitchFamily="34" charset="0"/>
              </a:rPr>
              <a:t>chiều</a:t>
            </a:r>
            <a:r>
              <a:rPr lang="vi-VN" sz="1800" kern="100">
                <a:effectLst/>
                <a:latin typeface="Times New Roman" panose="02020603050405020304" pitchFamily="18" charset="0"/>
                <a:ea typeface="Calibri" panose="020F0502020204030204" pitchFamily="34" charset="0"/>
                <a:cs typeface="Arial" panose="020B0604020202020204" pitchFamily="34" charset="0"/>
              </a:rPr>
              <a:t>, địa điểm </a:t>
            </a:r>
            <a:r>
              <a:rPr lang="en-US" sz="1800" kern="100">
                <a:effectLst/>
                <a:latin typeface="Times New Roman" panose="02020603050405020304" pitchFamily="18" charset="0"/>
                <a:ea typeface="Calibri" panose="020F0502020204030204" pitchFamily="34" charset="0"/>
                <a:cs typeface="Arial" panose="020B0604020202020204" pitchFamily="34" charset="0"/>
              </a:rPr>
              <a:t>C7 Đại học Bách Khoa Hà Nội</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p>
          <a:p>
            <a:pPr marL="0" marR="0" algn="just">
              <a:lnSpc>
                <a:spcPct val="115000"/>
              </a:lnSpc>
              <a:spcBef>
                <a:spcPts val="0"/>
              </a:spcBef>
              <a:spcAft>
                <a:spcPts val="800"/>
              </a:spcAft>
            </a:pPr>
            <a:r>
              <a:rPr lang="vi-VN" sz="1800" kern="100">
                <a:effectLst/>
                <a:latin typeface="Times New Roman" panose="02020603050405020304" pitchFamily="18" charset="0"/>
                <a:ea typeface="Calibri" panose="020F0502020204030204" pitchFamily="34" charset="0"/>
                <a:cs typeface="Arial" panose="020B0604020202020204" pitchFamily="34" charset="0"/>
              </a:rPr>
              <a:t>(2): Đo ngày </a:t>
            </a:r>
            <a:r>
              <a:rPr lang="en-US" sz="1800" kern="100">
                <a:effectLst/>
                <a:latin typeface="Times New Roman" panose="02020603050405020304" pitchFamily="18" charset="0"/>
                <a:ea typeface="Calibri" panose="020F0502020204030204" pitchFamily="34" charset="0"/>
                <a:cs typeface="Arial" panose="020B0604020202020204" pitchFamily="34" charset="0"/>
              </a:rPr>
              <a:t>28/12/2023</a:t>
            </a:r>
            <a:r>
              <a:rPr lang="vi-VN" sz="1800" kern="100">
                <a:effectLst/>
                <a:latin typeface="Times New Roman" panose="02020603050405020304" pitchFamily="18" charset="0"/>
                <a:ea typeface="Calibri" panose="020F0502020204030204" pitchFamily="34" charset="0"/>
                <a:cs typeface="Arial" panose="020B0604020202020204" pitchFamily="34" charset="0"/>
              </a:rPr>
              <a:t> lúc 1</a:t>
            </a:r>
            <a:r>
              <a:rPr lang="en-US" sz="1800" kern="100">
                <a:effectLst/>
                <a:latin typeface="Times New Roman" panose="02020603050405020304" pitchFamily="18" charset="0"/>
                <a:ea typeface="Calibri" panose="020F0502020204030204" pitchFamily="34" charset="0"/>
                <a:cs typeface="Arial" panose="020B0604020202020204" pitchFamily="34" charset="0"/>
              </a:rPr>
              <a:t>5</a:t>
            </a:r>
            <a:r>
              <a:rPr lang="vi-VN" sz="1800" kern="100">
                <a:effectLst/>
                <a:latin typeface="Times New Roman" panose="02020603050405020304" pitchFamily="18" charset="0"/>
                <a:ea typeface="Calibri" panose="020F0502020204030204" pitchFamily="34" charset="0"/>
                <a:cs typeface="Arial" panose="020B0604020202020204" pitchFamily="34" charset="0"/>
              </a:rPr>
              <a:t>h00 </a:t>
            </a:r>
            <a:r>
              <a:rPr lang="en-US" sz="1800" kern="100">
                <a:effectLst/>
                <a:latin typeface="Times New Roman" panose="02020603050405020304" pitchFamily="18" charset="0"/>
                <a:ea typeface="Calibri" panose="020F0502020204030204" pitchFamily="34" charset="0"/>
                <a:cs typeface="Arial" panose="020B0604020202020204" pitchFamily="34" charset="0"/>
              </a:rPr>
              <a:t>chiều</a:t>
            </a:r>
            <a:r>
              <a:rPr lang="vi-VN" sz="1800" kern="100">
                <a:effectLst/>
                <a:latin typeface="Times New Roman" panose="02020603050405020304" pitchFamily="18" charset="0"/>
                <a:ea typeface="Calibri" panose="020F0502020204030204" pitchFamily="34" charset="0"/>
                <a:cs typeface="Arial" panose="020B0604020202020204" pitchFamily="34" charset="0"/>
              </a:rPr>
              <a:t>, địa điểm </a:t>
            </a:r>
            <a:r>
              <a:rPr lang="en-US" sz="1800" kern="100">
                <a:effectLst/>
                <a:latin typeface="Times New Roman" panose="02020603050405020304" pitchFamily="18" charset="0"/>
                <a:ea typeface="Calibri" panose="020F0502020204030204" pitchFamily="34" charset="0"/>
                <a:cs typeface="Arial" panose="020B0604020202020204" pitchFamily="34" charset="0"/>
              </a:rPr>
              <a:t>C7 Đại học Bách Khoa Hà Nội</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Sai số không đáng kể, </a:t>
            </a:r>
            <a:r>
              <a:rPr lang="vi-VN" sz="1800">
                <a:effectLst/>
                <a:latin typeface="Times New Roman" panose="02020603050405020304" pitchFamily="18" charset="0"/>
                <a:ea typeface="Calibri" panose="020F0502020204030204" pitchFamily="34" charset="0"/>
                <a:cs typeface="Arial" panose="020B0604020202020204" pitchFamily="34" charset="0"/>
              </a:rPr>
              <a:t>Có thể giảm sai số này bằng cách cấu hình cảm biển hoạt động ở độ phân giải lớn hơn (12bit thay vì 9bit)</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37</a:t>
            </a:fld>
            <a:endParaRPr lang="en-US"/>
          </a:p>
        </p:txBody>
      </p:sp>
    </p:spTree>
    <p:extLst>
      <p:ext uri="{BB962C8B-B14F-4D97-AF65-F5344CB8AC3E}">
        <p14:creationId xmlns:p14="http://schemas.microsoft.com/office/powerpoint/2010/main" val="756433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gn="just">
              <a:lnSpc>
                <a:spcPct val="115000"/>
              </a:lnSpc>
              <a:spcBef>
                <a:spcPts val="0"/>
              </a:spcBef>
              <a:spcAft>
                <a:spcPts val="800"/>
              </a:spcAft>
            </a:pPr>
            <a:r>
              <a:rPr lang="vi-VN" sz="1800">
                <a:effectLst/>
                <a:latin typeface="Times New Roman" panose="02020603050405020304" pitchFamily="18" charset="0"/>
                <a:ea typeface="Calibri" panose="020F0502020204030204" pitchFamily="34" charset="0"/>
                <a:cs typeface="Arial" panose="020B0604020202020204" pitchFamily="34" charset="0"/>
              </a:rPr>
              <a:t>Phần antenna cho khối SIM hoạt động tốt, ổn định.</a:t>
            </a:r>
            <a:endParaRPr lang="vi-VN"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80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(1): Viện Ứng dụng Khoa học và Công Nghệ Nacentech - C6 Thanh Xuân - Hà Nội.</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228600" marR="0" algn="just">
              <a:lnSpc>
                <a:spcPct val="115000"/>
              </a:lnSpc>
              <a:spcBef>
                <a:spcPts val="0"/>
              </a:spcBef>
              <a:spcAft>
                <a:spcPts val="80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(2): Quảng trường C1 – Đại học Bách khoa Hà Nội.</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228600" marR="0" algn="just">
              <a:lnSpc>
                <a:spcPct val="115000"/>
              </a:lnSpc>
              <a:spcBef>
                <a:spcPts val="0"/>
              </a:spcBef>
              <a:spcAft>
                <a:spcPts val="80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(3): Quảng trường C2 – Đại học Bách khoa Hà Nội.</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57150" marR="0" indent="171450" algn="just">
              <a:lnSpc>
                <a:spcPct val="115000"/>
              </a:lnSpc>
              <a:spcBef>
                <a:spcPts val="0"/>
              </a:spcBef>
              <a:spcAft>
                <a:spcPts val="80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(4): Ngách 86/1 P. Thanh Lân – Thanh Trì – Hoàng Mai – Hà Nội.</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228600" marR="0" algn="just">
              <a:lnSpc>
                <a:spcPct val="115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Arial" panose="020B0604020202020204" pitchFamily="34" charset="0"/>
              </a:rPr>
              <a:t>(5): Sân tòa nhà A6, ký túc xá Pháp Vân – Hoàng Liệt – Hoàng Mai – Hà Nội. </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Times New Roman" panose="02020603050405020304" pitchFamily="18" charset="0"/>
                <a:ea typeface="Calibri" panose="020F0502020204030204" pitchFamily="34" charset="0"/>
                <a:cs typeface="Arial" panose="020B0604020202020204" pitchFamily="34" charset="0"/>
              </a:rPr>
              <a:t>Thiết bị thu GPS có độ chính xác &lt;10m, hoàn toàn đáp ứng được yêu cầu đặt ra của bài toán.</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38</a:t>
            </a:fld>
            <a:endParaRPr lang="en-US"/>
          </a:p>
        </p:txBody>
      </p:sp>
    </p:spTree>
    <p:extLst>
      <p:ext uri="{BB962C8B-B14F-4D97-AF65-F5344CB8AC3E}">
        <p14:creationId xmlns:p14="http://schemas.microsoft.com/office/powerpoint/2010/main" val="3847596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just" defTabSz="914400" rtl="0" eaLnBrk="1" fontAlgn="auto" latinLnBrk="0" hangingPunct="1">
              <a:lnSpc>
                <a:spcPct val="115000"/>
              </a:lnSpc>
              <a:spcBef>
                <a:spcPts val="0"/>
              </a:spcBef>
              <a:spcAft>
                <a:spcPts val="800"/>
              </a:spcAft>
              <a:buClrTx/>
              <a:buSzTx/>
              <a:buFont typeface="Arial" panose="020B0604020202020204" pitchFamily="34" charset="0"/>
              <a:buNone/>
              <a:tabLst/>
              <a:defRPr/>
            </a:pPr>
            <a:r>
              <a:rPr lang="vi-VN" sz="1200">
                <a:effectLst/>
                <a:latin typeface="Times New Roman" panose="02020603050405020304" pitchFamily="18" charset="0"/>
                <a:ea typeface="Calibri" panose="020F0502020204030204" pitchFamily="34" charset="0"/>
              </a:rPr>
              <a:t>Sử dụng máy phát GPS mô phỏng quãng đường đã được lập trình sẵn, thiết bị phải có khả năng định vị vị theo quãng đường đó, gửi vị trí lên server và lưu trữ thông tin về vị trí và tốc độ vào bộ nhớ</a:t>
            </a:r>
            <a:r>
              <a:rPr lang="en-US" sz="1200">
                <a:effectLst/>
                <a:latin typeface="Times New Roman" panose="02020603050405020304" pitchFamily="18" charset="0"/>
                <a:ea typeface="Calibri" panose="020F0502020204030204" pitchFamily="34" charset="0"/>
              </a:rPr>
              <a:t>.</a:t>
            </a:r>
            <a:endParaRPr lang="en-US" sz="1200">
              <a:solidFill>
                <a:srgbClr val="000000"/>
              </a:solidFill>
              <a:effectLst/>
              <a:latin typeface="Times New Roman" panose="02020603050405020304" pitchFamily="18" charset="0"/>
              <a:ea typeface="Calibri" panose="020F0502020204030204" pitchFamily="34" charset="0"/>
            </a:endParaRPr>
          </a:p>
          <a:p>
            <a:pPr marL="228600" marR="0" indent="0" algn="just">
              <a:lnSpc>
                <a:spcPct val="115000"/>
              </a:lnSpc>
              <a:spcBef>
                <a:spcPts val="0"/>
              </a:spcBef>
              <a:spcAft>
                <a:spcPts val="80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39</a:t>
            </a:fld>
            <a:endParaRPr lang="en-US"/>
          </a:p>
        </p:txBody>
      </p:sp>
    </p:spTree>
    <p:extLst>
      <p:ext uri="{BB962C8B-B14F-4D97-AF65-F5344CB8AC3E}">
        <p14:creationId xmlns:p14="http://schemas.microsoft.com/office/powerpoint/2010/main" val="3219963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800"/>
              </a:spcAft>
            </a:pPr>
            <a:r>
              <a:rPr lang="vi-VN" sz="1800">
                <a:effectLst/>
                <a:latin typeface="Times New Roman" panose="02020603050405020304" pitchFamily="18" charset="0"/>
                <a:ea typeface="Calibri" panose="020F0502020204030204" pitchFamily="34" charset="0"/>
                <a:cs typeface="Arial" panose="020B0604020202020204" pitchFamily="34" charset="0"/>
              </a:rPr>
              <a:t>Khối ADC đo điện áp nguồn khá chính xác.</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15000"/>
              </a:lnSpc>
              <a:spcBef>
                <a:spcPts val="0"/>
              </a:spcBef>
              <a:spcAft>
                <a:spcPts val="800"/>
              </a:spcAft>
            </a:pPr>
            <a:r>
              <a:rPr lang="vi-VN" sz="1800" kern="100">
                <a:effectLst/>
                <a:latin typeface="Times New Roman" panose="02020603050405020304" pitchFamily="18" charset="0"/>
                <a:ea typeface="Calibri" panose="020F0502020204030204" pitchFamily="34" charset="0"/>
                <a:cs typeface="Arial" panose="020B0604020202020204" pitchFamily="34" charset="0"/>
              </a:rPr>
              <a:t>(1): Đo ngày 2</a:t>
            </a:r>
            <a:r>
              <a:rPr lang="en-US" sz="1800" kern="100">
                <a:effectLst/>
                <a:latin typeface="Times New Roman" panose="02020603050405020304" pitchFamily="18" charset="0"/>
                <a:ea typeface="Calibri" panose="020F0502020204030204" pitchFamily="34" charset="0"/>
                <a:cs typeface="Arial" panose="020B0604020202020204" pitchFamily="34" charset="0"/>
              </a:rPr>
              <a:t>7</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r>
              <a:rPr lang="en-US" sz="1800" kern="100">
                <a:effectLst/>
                <a:latin typeface="Times New Roman" panose="02020603050405020304" pitchFamily="18" charset="0"/>
                <a:ea typeface="Calibri" panose="020F0502020204030204" pitchFamily="34" charset="0"/>
                <a:cs typeface="Arial" panose="020B0604020202020204" pitchFamily="34" charset="0"/>
              </a:rPr>
              <a:t>12</a:t>
            </a:r>
            <a:r>
              <a:rPr lang="vi-VN" sz="1800" kern="100">
                <a:effectLst/>
                <a:latin typeface="Times New Roman" panose="02020603050405020304" pitchFamily="18" charset="0"/>
                <a:ea typeface="Calibri" panose="020F0502020204030204" pitchFamily="34" charset="0"/>
                <a:cs typeface="Arial" panose="020B0604020202020204" pitchFamily="34" charset="0"/>
              </a:rPr>
              <a:t>/202</a:t>
            </a:r>
            <a:r>
              <a:rPr lang="en-US" sz="1800" kern="100">
                <a:effectLst/>
                <a:latin typeface="Times New Roman" panose="02020603050405020304" pitchFamily="18" charset="0"/>
                <a:ea typeface="Calibri" panose="020F0502020204030204" pitchFamily="34" charset="0"/>
                <a:cs typeface="Arial" panose="020B0604020202020204" pitchFamily="34" charset="0"/>
              </a:rPr>
              <a:t>3</a:t>
            </a:r>
            <a:r>
              <a:rPr lang="vi-VN" sz="1800" kern="100">
                <a:effectLst/>
                <a:latin typeface="Times New Roman" panose="02020603050405020304" pitchFamily="18" charset="0"/>
                <a:ea typeface="Calibri" panose="020F0502020204030204" pitchFamily="34" charset="0"/>
                <a:cs typeface="Arial" panose="020B0604020202020204" pitchFamily="34" charset="0"/>
              </a:rPr>
              <a:t> lúc 1</a:t>
            </a:r>
            <a:r>
              <a:rPr lang="en-US" sz="1800" kern="100">
                <a:effectLst/>
                <a:latin typeface="Times New Roman" panose="02020603050405020304" pitchFamily="18" charset="0"/>
                <a:ea typeface="Calibri" panose="020F0502020204030204" pitchFamily="34" charset="0"/>
                <a:cs typeface="Arial" panose="020B0604020202020204" pitchFamily="34" charset="0"/>
              </a:rPr>
              <a:t>3</a:t>
            </a:r>
            <a:r>
              <a:rPr lang="vi-VN" sz="1800" kern="100">
                <a:effectLst/>
                <a:latin typeface="Times New Roman" panose="02020603050405020304" pitchFamily="18" charset="0"/>
                <a:ea typeface="Calibri" panose="020F0502020204030204" pitchFamily="34" charset="0"/>
                <a:cs typeface="Arial" panose="020B0604020202020204" pitchFamily="34" charset="0"/>
              </a:rPr>
              <a:t>h00 </a:t>
            </a:r>
            <a:r>
              <a:rPr lang="en-US" sz="1800" kern="100">
                <a:effectLst/>
                <a:latin typeface="Times New Roman" panose="02020603050405020304" pitchFamily="18" charset="0"/>
                <a:ea typeface="Calibri" panose="020F0502020204030204" pitchFamily="34" charset="0"/>
                <a:cs typeface="Arial" panose="020B0604020202020204" pitchFamily="34" charset="0"/>
              </a:rPr>
              <a:t>chiều</a:t>
            </a:r>
            <a:r>
              <a:rPr lang="vi-VN" sz="1800" kern="100">
                <a:effectLst/>
                <a:latin typeface="Times New Roman" panose="02020603050405020304" pitchFamily="18" charset="0"/>
                <a:ea typeface="Calibri" panose="020F0502020204030204" pitchFamily="34" charset="0"/>
                <a:cs typeface="Arial" panose="020B0604020202020204" pitchFamily="34" charset="0"/>
              </a:rPr>
              <a:t>, địa điểm </a:t>
            </a:r>
            <a:r>
              <a:rPr lang="en-US" sz="1800" kern="100">
                <a:effectLst/>
                <a:latin typeface="Times New Roman" panose="02020603050405020304" pitchFamily="18" charset="0"/>
                <a:ea typeface="Calibri" panose="020F0502020204030204" pitchFamily="34" charset="0"/>
                <a:cs typeface="Arial" panose="020B0604020202020204" pitchFamily="34" charset="0"/>
              </a:rPr>
              <a:t>C7 Đại học Bách Khoa Hà Nội</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p>
          <a:p>
            <a:pPr marL="0" marR="0" algn="just">
              <a:lnSpc>
                <a:spcPct val="115000"/>
              </a:lnSpc>
              <a:spcBef>
                <a:spcPts val="0"/>
              </a:spcBef>
              <a:spcAft>
                <a:spcPts val="800"/>
              </a:spcAft>
            </a:pPr>
            <a:r>
              <a:rPr lang="vi-VN" sz="1800" kern="100">
                <a:effectLst/>
                <a:latin typeface="Times New Roman" panose="02020603050405020304" pitchFamily="18" charset="0"/>
                <a:ea typeface="Calibri" panose="020F0502020204030204" pitchFamily="34" charset="0"/>
                <a:cs typeface="Arial" panose="020B0604020202020204" pitchFamily="34" charset="0"/>
              </a:rPr>
              <a:t>(2): Đo ngày </a:t>
            </a:r>
            <a:r>
              <a:rPr lang="en-US" sz="1800" kern="100">
                <a:effectLst/>
                <a:latin typeface="Times New Roman" panose="02020603050405020304" pitchFamily="18" charset="0"/>
                <a:ea typeface="Calibri" panose="020F0502020204030204" pitchFamily="34" charset="0"/>
                <a:cs typeface="Arial" panose="020B0604020202020204" pitchFamily="34" charset="0"/>
              </a:rPr>
              <a:t>28/12/2023</a:t>
            </a:r>
            <a:r>
              <a:rPr lang="vi-VN" sz="1800" kern="100">
                <a:effectLst/>
                <a:latin typeface="Times New Roman" panose="02020603050405020304" pitchFamily="18" charset="0"/>
                <a:ea typeface="Calibri" panose="020F0502020204030204" pitchFamily="34" charset="0"/>
                <a:cs typeface="Arial" panose="020B0604020202020204" pitchFamily="34" charset="0"/>
              </a:rPr>
              <a:t> lúc 1</a:t>
            </a:r>
            <a:r>
              <a:rPr lang="en-US" sz="1800" kern="100">
                <a:effectLst/>
                <a:latin typeface="Times New Roman" panose="02020603050405020304" pitchFamily="18" charset="0"/>
                <a:ea typeface="Calibri" panose="020F0502020204030204" pitchFamily="34" charset="0"/>
                <a:cs typeface="Arial" panose="020B0604020202020204" pitchFamily="34" charset="0"/>
              </a:rPr>
              <a:t>5</a:t>
            </a:r>
            <a:r>
              <a:rPr lang="vi-VN" sz="1800" kern="100">
                <a:effectLst/>
                <a:latin typeface="Times New Roman" panose="02020603050405020304" pitchFamily="18" charset="0"/>
                <a:ea typeface="Calibri" panose="020F0502020204030204" pitchFamily="34" charset="0"/>
                <a:cs typeface="Arial" panose="020B0604020202020204" pitchFamily="34" charset="0"/>
              </a:rPr>
              <a:t>h00 </a:t>
            </a:r>
            <a:r>
              <a:rPr lang="en-US" sz="1800" kern="100">
                <a:effectLst/>
                <a:latin typeface="Times New Roman" panose="02020603050405020304" pitchFamily="18" charset="0"/>
                <a:ea typeface="Calibri" panose="020F0502020204030204" pitchFamily="34" charset="0"/>
                <a:cs typeface="Arial" panose="020B0604020202020204" pitchFamily="34" charset="0"/>
              </a:rPr>
              <a:t>chiều</a:t>
            </a:r>
            <a:r>
              <a:rPr lang="vi-VN" sz="1800" kern="100">
                <a:effectLst/>
                <a:latin typeface="Times New Roman" panose="02020603050405020304" pitchFamily="18" charset="0"/>
                <a:ea typeface="Calibri" panose="020F0502020204030204" pitchFamily="34" charset="0"/>
                <a:cs typeface="Arial" panose="020B0604020202020204" pitchFamily="34" charset="0"/>
              </a:rPr>
              <a:t>, địa điểm </a:t>
            </a:r>
            <a:r>
              <a:rPr lang="en-US" sz="1800" kern="100">
                <a:effectLst/>
                <a:latin typeface="Times New Roman" panose="02020603050405020304" pitchFamily="18" charset="0"/>
                <a:ea typeface="Calibri" panose="020F0502020204030204" pitchFamily="34" charset="0"/>
                <a:cs typeface="Arial" panose="020B0604020202020204" pitchFamily="34" charset="0"/>
              </a:rPr>
              <a:t>C7 Đại học Bách Khoa Hà Nội</a:t>
            </a:r>
            <a:r>
              <a:rPr lang="vi-VN" sz="1800" kern="100">
                <a:effectLst/>
                <a:latin typeface="Times New Roman" panose="02020603050405020304" pitchFamily="18" charset="0"/>
                <a:ea typeface="Calibri" panose="020F050202020403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Sai số không đáng kể, </a:t>
            </a:r>
            <a:r>
              <a:rPr lang="vi-VN" sz="1800">
                <a:effectLst/>
                <a:latin typeface="Times New Roman" panose="02020603050405020304" pitchFamily="18" charset="0"/>
                <a:ea typeface="Calibri" panose="020F0502020204030204" pitchFamily="34" charset="0"/>
                <a:cs typeface="Arial" panose="020B0604020202020204" pitchFamily="34" charset="0"/>
              </a:rPr>
              <a:t>Có thể giảm sai số này bằng cách cấu hình cảm biển hoạt động ở độ phân giải lớn hơn (12bit thay vì 9bit)</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40</a:t>
            </a:fld>
            <a:endParaRPr lang="en-US"/>
          </a:p>
        </p:txBody>
      </p:sp>
    </p:spTree>
    <p:extLst>
      <p:ext uri="{BB962C8B-B14F-4D97-AF65-F5344CB8AC3E}">
        <p14:creationId xmlns:p14="http://schemas.microsoft.com/office/powerpoint/2010/main" val="3596348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800"/>
              </a:spcAft>
            </a:pPr>
            <a:r>
              <a:rPr lang="vi-VN"/>
              <a:t>Dữ liệu hành trình lưu trong thẻ nhớ SDCard  ngày 27/12/2023</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41</a:t>
            </a:fld>
            <a:endParaRPr lang="en-US"/>
          </a:p>
        </p:txBody>
      </p:sp>
    </p:spTree>
    <p:extLst>
      <p:ext uri="{BB962C8B-B14F-4D97-AF65-F5344CB8AC3E}">
        <p14:creationId xmlns:p14="http://schemas.microsoft.com/office/powerpoint/2010/main" val="1451150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15000"/>
              </a:lnSpc>
              <a:spcBef>
                <a:spcPts val="0"/>
              </a:spcBef>
              <a:spcAft>
                <a:spcPts val="800"/>
              </a:spcAft>
              <a:buClrTx/>
              <a:buSzTx/>
              <a:buFontTx/>
              <a:buNone/>
              <a:tabLst/>
              <a:defRPr/>
            </a:pPr>
            <a:r>
              <a:rPr lang="en-US"/>
              <a:t>Em sử dụng phần mềm trích xuất thông tin của Tổng cục đường bộ Việt Nam, kết nối phần mềm với thiết bị qua RS232 để </a:t>
            </a:r>
            <a:r>
              <a:rPr lang="en-US" sz="1800" kern="100">
                <a:effectLst/>
                <a:latin typeface="Times New Roman" panose="02020603050405020304" pitchFamily="18" charset="0"/>
                <a:ea typeface="Calibri" panose="020F0502020204030204" pitchFamily="34" charset="0"/>
                <a:cs typeface="Arial" panose="020B0604020202020204" pitchFamily="34" charset="0"/>
              </a:rPr>
              <a:t>tiến hành đọc và phân tích các dữ liệu cơ bản của thiết bị.</a:t>
            </a:r>
            <a:endParaRPr lang="vi-VN" sz="1800" kern="1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15000"/>
              </a:lnSpc>
              <a:spcBef>
                <a:spcPts val="0"/>
              </a:spcBef>
              <a:spcAft>
                <a:spcPts val="800"/>
              </a:spcAft>
              <a:buClrTx/>
              <a:buSzTx/>
              <a:buFontTx/>
              <a:buNone/>
              <a:tabLst/>
              <a:defRPr/>
            </a:pPr>
            <a:r>
              <a:rPr lang="en-US" sz="1800" i="0">
                <a:effectLst/>
                <a:latin typeface="Times New Roman" panose="02020603050405020304" pitchFamily="18" charset="0"/>
                <a:ea typeface="Calibri" panose="020F0502020204030204" pitchFamily="34" charset="0"/>
              </a:rPr>
              <a:t>Trên đây là dữ liệu hành trình được lưu trong thiết bị ngày 25/12/2023 tại Viện khoa học và công nghệ nacentech</a:t>
            </a:r>
            <a:endParaRPr lang="vi-VN" sz="1800" i="0">
              <a:effectLst/>
              <a:latin typeface="Times New Roman" panose="02020603050405020304" pitchFamily="18" charset="0"/>
              <a:ea typeface="Calibri" panose="020F0502020204030204" pitchFamily="34" charset="0"/>
            </a:endParaRPr>
          </a:p>
          <a:p>
            <a:pPr marL="0" marR="0" algn="just">
              <a:lnSpc>
                <a:spcPct val="115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42</a:t>
            </a:fld>
            <a:endParaRPr lang="en-US"/>
          </a:p>
        </p:txBody>
      </p:sp>
    </p:spTree>
    <p:extLst>
      <p:ext uri="{BB962C8B-B14F-4D97-AF65-F5344CB8AC3E}">
        <p14:creationId xmlns:p14="http://schemas.microsoft.com/office/powerpoint/2010/main" val="269885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Hiện nay một số hệ thống có tính năng tương tự trên thị trường là khá ít, trong nước có thể kể đến như….</a:t>
            </a:r>
          </a:p>
          <a:p>
            <a:r>
              <a:rPr lang="en-US"/>
              <a:t>Ở nước ngoài có thể kể đến như….</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3075400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15000"/>
              </a:lnSpc>
              <a:spcBef>
                <a:spcPts val="0"/>
              </a:spcBef>
              <a:spcAft>
                <a:spcPts val="800"/>
              </a:spcAft>
              <a:buClrTx/>
              <a:buSzTx/>
              <a:buFontTx/>
              <a:buNone/>
              <a:tabLst/>
              <a:defRPr/>
            </a:pPr>
            <a:r>
              <a:rPr lang="en-US" sz="1800" i="0">
                <a:effectLst/>
                <a:latin typeface="Times New Roman" panose="02020603050405020304" pitchFamily="18" charset="0"/>
                <a:ea typeface="Calibri" panose="020F0502020204030204" pitchFamily="34" charset="0"/>
              </a:rPr>
              <a:t>Trên đây là Thời gian dừng đỗ của xe được thiết bị ghi lại ngày 27/12/2023 trên đường Nguyễn Trãi</a:t>
            </a:r>
            <a:endParaRPr lang="vi-VN" sz="1800" i="0">
              <a:effectLst/>
              <a:latin typeface="Times New Roman" panose="02020603050405020304" pitchFamily="18" charset="0"/>
              <a:ea typeface="Calibri" panose="020F0502020204030204" pitchFamily="34" charset="0"/>
            </a:endParaRPr>
          </a:p>
          <a:p>
            <a:pPr marL="0" marR="0" algn="just">
              <a:lnSpc>
                <a:spcPct val="115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43</a:t>
            </a:fld>
            <a:endParaRPr lang="en-US"/>
          </a:p>
        </p:txBody>
      </p:sp>
    </p:spTree>
    <p:extLst>
      <p:ext uri="{BB962C8B-B14F-4D97-AF65-F5344CB8AC3E}">
        <p14:creationId xmlns:p14="http://schemas.microsoft.com/office/powerpoint/2010/main" val="2698646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800"/>
              </a:spcAft>
            </a:pPr>
            <a:r>
              <a:rPr lang="en-US">
                <a:latin typeface="Arial" panose="020B0604020202020204" pitchFamily="34" charset="0"/>
                <a:ea typeface="Calibri" panose="020F0502020204030204" pitchFamily="34" charset="0"/>
                <a:cs typeface="Arial" panose="020B0604020202020204" pitchFamily="34" charset="0"/>
              </a:rPr>
              <a:t>Cho thiết bị hoạt động bình thường, sau khoảng 10 phút hoạt động, tháo antenna của thiết bị để ngắt kết nối với server, sau đó lắp lại, thiết bị phải có khả năng tự động kết nối lại với server. </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44</a:t>
            </a:fld>
            <a:endParaRPr lang="en-US"/>
          </a:p>
        </p:txBody>
      </p:sp>
    </p:spTree>
    <p:extLst>
      <p:ext uri="{BB962C8B-B14F-4D97-AF65-F5344CB8AC3E}">
        <p14:creationId xmlns:p14="http://schemas.microsoft.com/office/powerpoint/2010/main" val="1767540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45</a:t>
            </a:fld>
            <a:endParaRPr lang="en-US"/>
          </a:p>
        </p:txBody>
      </p:sp>
    </p:spTree>
    <p:extLst>
      <p:ext uri="{BB962C8B-B14F-4D97-AF65-F5344CB8AC3E}">
        <p14:creationId xmlns:p14="http://schemas.microsoft.com/office/powerpoint/2010/main" val="1111190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46</a:t>
            </a:fld>
            <a:endParaRPr lang="en-US"/>
          </a:p>
        </p:txBody>
      </p:sp>
    </p:spTree>
    <p:extLst>
      <p:ext uri="{BB962C8B-B14F-4D97-AF65-F5344CB8AC3E}">
        <p14:creationId xmlns:p14="http://schemas.microsoft.com/office/powerpoint/2010/main" val="1219110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47</a:t>
            </a:fld>
            <a:endParaRPr lang="en-US"/>
          </a:p>
        </p:txBody>
      </p:sp>
    </p:spTree>
    <p:extLst>
      <p:ext uri="{BB962C8B-B14F-4D97-AF65-F5344CB8AC3E}">
        <p14:creationId xmlns:p14="http://schemas.microsoft.com/office/powerpoint/2010/main" val="1169523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Cuối cùng, em xin phép demo video</a:t>
            </a:r>
          </a:p>
        </p:txBody>
      </p:sp>
      <p:sp>
        <p:nvSpPr>
          <p:cNvPr id="4" name="Slide Number Placeholder 3"/>
          <p:cNvSpPr>
            <a:spLocks noGrp="1"/>
          </p:cNvSpPr>
          <p:nvPr>
            <p:ph type="sldNum" sz="quarter" idx="5"/>
          </p:nvPr>
        </p:nvSpPr>
        <p:spPr/>
        <p:txBody>
          <a:bodyPr/>
          <a:lstStyle/>
          <a:p>
            <a:fld id="{AB2FC7A4-3D1B-482D-8C9D-7642A2CE3076}" type="slidenum">
              <a:rPr lang="en-US" smtClean="0"/>
              <a:t>48</a:t>
            </a:fld>
            <a:endParaRPr lang="en-US"/>
          </a:p>
        </p:txBody>
      </p:sp>
    </p:spTree>
    <p:extLst>
      <p:ext uri="{BB962C8B-B14F-4D97-AF65-F5344CB8AC3E}">
        <p14:creationId xmlns:p14="http://schemas.microsoft.com/office/powerpoint/2010/main" val="148451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đến em tìm hiểu về hệ thống giám sát hành trình của xe khách và xe vận tải. Những hệ thống như này đã ra đời từ rất lâu và được sử dụng phổ biến trong khoảng 10 năm gần đây. Hệ thống giám sát hành trình của xe vận tải nói chung có những đặc điểm khá tương đồng với hệ thống mà em định xây dựng ở trong đồ án này, song lại không thể áp dụng nguyên hệ thống này cho đối tượng mới là xe – máy công trình vì những lí do như: </a:t>
            </a:r>
          </a:p>
          <a:p>
            <a:pPr marL="342900" marR="0" lvl="0" indent="-342900" algn="l">
              <a:lnSpc>
                <a:spcPct val="110000"/>
              </a:lnSpc>
              <a:spcBef>
                <a:spcPts val="300"/>
              </a:spcBef>
              <a:spcAft>
                <a:spcPts val="0"/>
              </a:spcAft>
              <a:buFont typeface="Times New Roman" panose="02020603050405020304" pitchFamily="18" charset="0"/>
              <a:buChar char="-"/>
            </a:pPr>
            <a:r>
              <a:rPr lang="vi-VN" sz="1200">
                <a:solidFill>
                  <a:srgbClr val="000000"/>
                </a:solidFill>
                <a:effectLst/>
                <a:latin typeface="Times New Roman" panose="02020603050405020304" pitchFamily="18" charset="0"/>
                <a:ea typeface="Times New Roman" panose="02020603050405020304" pitchFamily="18" charset="0"/>
              </a:rPr>
              <a:t>Môi trường làm việc khắc nghiệt, yêu cầu thiết bị phải có khả năng vận hành ổn định trong thời gian dài ở môi trường này.</a:t>
            </a:r>
            <a:endParaRPr lang="en-US" sz="1200">
              <a:solidFill>
                <a:srgbClr val="000000"/>
              </a:solidFill>
              <a:effectLst/>
              <a:latin typeface="Times New Roman" panose="02020603050405020304" pitchFamily="18" charset="0"/>
              <a:ea typeface="Times New Roman" panose="02020603050405020304" pitchFamily="18" charset="0"/>
            </a:endParaRPr>
          </a:p>
          <a:p>
            <a:pPr marL="342900" marR="0" lvl="0" indent="-342900" algn="l">
              <a:lnSpc>
                <a:spcPct val="110000"/>
              </a:lnSpc>
              <a:spcBef>
                <a:spcPts val="0"/>
              </a:spcBef>
              <a:spcAft>
                <a:spcPts val="0"/>
              </a:spcAft>
              <a:buFont typeface="Times New Roman" panose="02020603050405020304" pitchFamily="18" charset="0"/>
              <a:buChar char="-"/>
            </a:pPr>
            <a:r>
              <a:rPr lang="vi-VN" sz="1200">
                <a:solidFill>
                  <a:srgbClr val="000000"/>
                </a:solidFill>
                <a:effectLst/>
                <a:latin typeface="Times New Roman" panose="02020603050405020304" pitchFamily="18" charset="0"/>
                <a:ea typeface="Times New Roman" panose="02020603050405020304" pitchFamily="18" charset="0"/>
              </a:rPr>
              <a:t>Tính chất của công việc: Trong khi đối với các phương tiện giao thông thông thường, yêu cầu về quản lý, giám sát, lập báo cáo về lượng tiêu thụ nhiên liệu (cụ thể là dầu) là không quá cần thiết thì đối với những doanh nghiệp làm về xây dựng, yêu cầu này đối với chủ doanh nghiệp là vô cùng cần thiết. </a:t>
            </a:r>
            <a:endParaRPr lang="en-US" sz="1200">
              <a:solidFill>
                <a:srgbClr val="000000"/>
              </a:solidFill>
              <a:effectLst/>
              <a:latin typeface="Times New Roman" panose="02020603050405020304" pitchFamily="18" charset="0"/>
              <a:ea typeface="Times New Roman" panose="02020603050405020304" pitchFamily="18" charset="0"/>
            </a:endParaRPr>
          </a:p>
          <a:p>
            <a:pPr marL="342900" marR="0" lvl="0" indent="-342900" algn="l">
              <a:lnSpc>
                <a:spcPct val="110000"/>
              </a:lnSpc>
              <a:spcBef>
                <a:spcPts val="0"/>
              </a:spcBef>
              <a:spcAft>
                <a:spcPts val="0"/>
              </a:spcAft>
              <a:buFont typeface="Times New Roman" panose="02020603050405020304" pitchFamily="18" charset="0"/>
              <a:buChar char="-"/>
            </a:pPr>
            <a:r>
              <a:rPr lang="vi-VN" sz="1200">
                <a:solidFill>
                  <a:srgbClr val="000000"/>
                </a:solidFill>
                <a:effectLst/>
                <a:latin typeface="Times New Roman" panose="02020603050405020304" pitchFamily="18" charset="0"/>
                <a:ea typeface="Times New Roman" panose="02020603050405020304" pitchFamily="18" charset="0"/>
              </a:rPr>
              <a:t>Hệ thống quản lý:  Các thiết bị giám sát hành trình hiện nay do các hãng khác nhau sản xuất thì đều có một hệ thống quản lý, giám sát riêng, khó tích hợp chung đối với hệ thống quản lý giám sát sẵn có của doanh nghiệp.</a:t>
            </a:r>
            <a:endParaRPr lang="en-US" sz="120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rgbClr val="000000"/>
                </a:solidFill>
                <a:effectLst/>
                <a:latin typeface="Times New Roman" panose="02020603050405020304" pitchFamily="18" charset="0"/>
                <a:ea typeface="Calibri" panose="020F0502020204030204" pitchFamily="34" charset="0"/>
              </a:rPr>
              <a:t>Có thể thấy những thiết bị giám sát hành trình hiện nay trên thị trường chưa đáp ứng được yêu cầu khi áp dụng vào quản lý, giám sát máy công trình. Hiện tại, trên thị trường cũng chưa có nhiều thiết bị tập trung vào mảng giám sát máy công trình này.</a:t>
            </a:r>
            <a:endParaRPr lang="en-US" sz="1200">
              <a:solidFill>
                <a:srgbClr val="000000"/>
              </a:solidFill>
              <a:effectLst/>
              <a:latin typeface="Times New Roman" panose="02020603050405020304" pitchFamily="18" charset="0"/>
              <a:ea typeface="Calibri" panose="020F0502020204030204" pitchFamily="34" charset="0"/>
            </a:endParaRP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285649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sẽ phân tích về giải pháp thiết kế hệ thống.</a:t>
            </a:r>
          </a:p>
          <a:p>
            <a:r>
              <a:rPr lang="en-US"/>
              <a:t>Trên cơ sở một hệ thống giám sát hành trình thông thường, em đưa ra mô hình giải pháp tổng thể như sau: Hệ thống là sự kết hợp của 3 thành phần:</a:t>
            </a:r>
          </a:p>
          <a:p>
            <a:pPr marL="171450" indent="-171450">
              <a:buFontTx/>
              <a:buChar char="-"/>
            </a:pPr>
            <a:r>
              <a:rPr lang="en-US"/>
              <a:t>Thứ nhất là thiết bị giám sát  đặt tại máy công trình.</a:t>
            </a:r>
          </a:p>
          <a:p>
            <a:pPr marL="171450" indent="-171450">
              <a:buFontTx/>
              <a:buChar char="-"/>
            </a:pPr>
            <a:r>
              <a:rPr lang="en-US"/>
              <a:t>Thứ 2 là Server và database</a:t>
            </a:r>
          </a:p>
          <a:p>
            <a:pPr marL="171450" indent="-171450">
              <a:buFontTx/>
              <a:buChar char="-"/>
            </a:pPr>
            <a:r>
              <a:rPr lang="en-US"/>
              <a:t>Thứ 3 là Giao diện quản lý, giám sát thông qua Web, app.</a:t>
            </a:r>
          </a:p>
          <a:p>
            <a:pPr marL="0" indent="0">
              <a:buFontTx/>
              <a:buNone/>
            </a:pPr>
            <a:r>
              <a:rPr lang="en-US"/>
              <a:t>Trong đó đồ án tập trung chủ yếu vào phần thứ nhất là thiết bị phần cứng ngay tại hiện trường bao gồm tính toán thiết kế và lập trình thiết bị. Ngoài ra còn tìm hiểu, lập trình để thiết bị và những phần còn lại của hệ thống có thể giao tiếp, trao đổi dữ liệu qua internet. Đồ án sẽ nhúng trong một hệ thống trong đó phần server và phần giao diện quản lý do bạn Nguyễn Viết Cảnh thiết kế. Đồ án của em sẽ sử dụng luôn một phần trong hệ thống của bạn Nguyễn Viết Cảnh. </a:t>
            </a:r>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3313254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Từ mô hình giải pháp tổng thể, em đưa ra những mục tiêu thiết kế cho phần thiết bị giám sát và phần web – server. Trong đó đồ án chỉ tập trung vào phần thiết bị giám sát ở hiện trường.</a:t>
            </a:r>
            <a:endParaRPr lang="vi-VN"/>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928544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theo em sẽ trình bày về phần Thiết kế hệ thống.</a:t>
            </a:r>
          </a:p>
          <a:p>
            <a:r>
              <a:rPr lang="en-US"/>
              <a:t>Từ mục tiêu thiết kế ở trên, em đưa ra mô hình thiết kế tổng quan của hệ thống. 2 phương án thiết kế:</a:t>
            </a:r>
          </a:p>
          <a:p>
            <a:pPr marL="171450" indent="-171450">
              <a:buFontTx/>
              <a:buChar char="-"/>
            </a:pPr>
            <a:r>
              <a:rPr lang="en-US"/>
              <a:t>Phương án 1: Các thiết bị giao tiếp qua 1 chuẩn như lora, zigbee, wifi và kết nối về 1 Gateway để giao tiếp với server. </a:t>
            </a:r>
            <a:r>
              <a:rPr lang="en-US" sz="1800">
                <a:effectLst/>
                <a:latin typeface="Times New Roman" panose="02020603050405020304" pitchFamily="18" charset="0"/>
                <a:ea typeface="Calibri" panose="020F0502020204030204" pitchFamily="34" charset="0"/>
                <a:cs typeface="Arial" panose="020B0604020202020204" pitchFamily="34" charset="0"/>
              </a:rPr>
              <a:t>Tuy nhiên yêu cầu chung của các chuẩn giao tiếp không dây này đó là các thiết bị phải nằm trong phạm vi cho phép của chuẩn giao tiếp đó, từ đó dẫn đến hạn chế về phạm vi mà các thiết bị này có thể giao tiếp với nhau. Việc có thêm bộ gateway sẽ làm tăng chi phí của hệ thống và làm tăng độ trễ do các thiết bị phải trao đổi với server thông qua gateway. Do vậy phương án thứ nhất này không được tối ưu.</a:t>
            </a:r>
            <a:endParaRPr lang="en-US"/>
          </a:p>
          <a:p>
            <a:pPr marL="171450" indent="-171450">
              <a:buFontTx/>
              <a:buChar char="-"/>
            </a:pPr>
            <a:r>
              <a:rPr lang="en-US"/>
              <a:t>Phương án 2: Các thiết bị hoạt động độc lập và kết nối với server. </a:t>
            </a:r>
            <a:r>
              <a:rPr lang="en-US" sz="1800">
                <a:effectLst/>
                <a:latin typeface="Times New Roman" panose="02020603050405020304" pitchFamily="18" charset="0"/>
                <a:ea typeface="Calibri" panose="020F0502020204030204" pitchFamily="34" charset="0"/>
                <a:cs typeface="Arial" panose="020B0604020202020204" pitchFamily="34" charset="0"/>
              </a:rPr>
              <a:t>Do vậy việc gửi dữ liệu lên server cũng như nhận và xử lí lệnh từ server xuống cũng đáp ứng rất nhanh. Ngoài ra trong phương án này, các thiết bị sẽ không sử dụng các chuẩn truyền không dây thông thường như ở phương án một mà sẽ sử dụng mạng LTE 4G để truyền/nhận dữ liệu với server. Do đó phạm vi hoạt động sẽ rất lớn, bất kì ở đâu chỉ cần phủ sóng LTE 4G thì ở đó thiết bị đều có thể hoạt động được. Có thể thấy phương án này khắc phục hoàn toàn những nhược điểm đã nêu ra ở phương án thứ nhất. </a:t>
            </a:r>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66045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Đồ án sử dụng phương án 2 để thiết kế hệ thống. Như đã phân tích các ưu nhược điểm của phương án thứ nhất đó là… vì vậy nên ở phương án này, em lựa chọn sử dụng mạng 2G/3G/4G để kết nối thiết bị với server thông qua TCP/IP. Server và thiết bị sẽ trao đổi dữ liệu qua giao thức MQTT. Đây là một giao thức phổ biến và hiệu quả khi sử dụng trong các hệ thống nhúng nơi có tài nguyên phần cứng và tốc độ kết nối hạn chế, rất phù hợp với  hệ thống mà em sẽ thiết kế.</a:t>
            </a:r>
            <a:endParaRPr lang="vi-VN"/>
          </a:p>
          <a:p>
            <a:endParaRPr lang="vi-VN"/>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938291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1/10/2024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1/10/2024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1/10/2024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1/10/2024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1/10/2024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1/10/2024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1/10/2024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1/10/2024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1/10/2024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1/10/2024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3.png"/><Relationship Id="rId7"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4.png"/><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jpe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1.xml"/><Relationship Id="rId16"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60.png"/><Relationship Id="rId4" Type="http://schemas.openxmlformats.org/officeDocument/2006/relationships/diagramLayout" Target="../diagrams/layout2.xml"/><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86.jpg"/><Relationship Id="rId5" Type="http://schemas.openxmlformats.org/officeDocument/2006/relationships/image" Target="../media/image85.jpeg"/><Relationship Id="rId4" Type="http://schemas.openxmlformats.org/officeDocument/2006/relationships/image" Target="../media/image84.jpe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0.jpeg"/></Relationships>
</file>

<file path=ppt/slides/_rels/slide3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93.jpeg"/><Relationship Id="rId4" Type="http://schemas.openxmlformats.org/officeDocument/2006/relationships/image" Target="../media/image92.jpe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4" name="Rectangle: Rounded Corners 3">
            <a:extLst>
              <a:ext uri="{FF2B5EF4-FFF2-40B4-BE49-F238E27FC236}">
                <a16:creationId xmlns:a16="http://schemas.microsoft.com/office/drawing/2014/main" id="{791AF060-B573-AF94-534F-04024E8EC53F}"/>
              </a:ext>
            </a:extLst>
          </p:cNvPr>
          <p:cNvSpPr/>
          <p:nvPr/>
        </p:nvSpPr>
        <p:spPr>
          <a:xfrm>
            <a:off x="4272303" y="999243"/>
            <a:ext cx="3647394" cy="655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i="1" dirty="0" err="1">
                <a:cs typeface="Arial" panose="020B0604020202020204" pitchFamily="34" charset="0"/>
              </a:rPr>
              <a:t>Mục</a:t>
            </a:r>
            <a:r>
              <a:rPr lang="en-US" sz="3200" i="1" dirty="0">
                <a:cs typeface="Arial" panose="020B0604020202020204" pitchFamily="34" charset="0"/>
              </a:rPr>
              <a:t> </a:t>
            </a:r>
            <a:r>
              <a:rPr lang="en-US" sz="3200" i="1" dirty="0" err="1">
                <a:cs typeface="Arial" panose="020B0604020202020204" pitchFamily="34" charset="0"/>
              </a:rPr>
              <a:t>tiêu</a:t>
            </a:r>
            <a:r>
              <a:rPr lang="en-US" sz="3200" i="1" dirty="0">
                <a:cs typeface="Arial" panose="020B0604020202020204" pitchFamily="34" charset="0"/>
              </a:rPr>
              <a:t> </a:t>
            </a:r>
            <a:r>
              <a:rPr lang="en-US" sz="3200" i="1" dirty="0" err="1">
                <a:cs typeface="Arial" panose="020B0604020202020204" pitchFamily="34" charset="0"/>
              </a:rPr>
              <a:t>thiết</a:t>
            </a:r>
            <a:r>
              <a:rPr lang="en-US" sz="3200" i="1" dirty="0">
                <a:cs typeface="Arial" panose="020B0604020202020204" pitchFamily="34" charset="0"/>
              </a:rPr>
              <a:t> </a:t>
            </a:r>
            <a:r>
              <a:rPr lang="en-US" sz="3200" i="1" dirty="0" err="1">
                <a:cs typeface="Arial" panose="020B0604020202020204" pitchFamily="34" charset="0"/>
              </a:rPr>
              <a:t>kế</a:t>
            </a:r>
            <a:endParaRPr lang="en-US" sz="3200" i="1" dirty="0">
              <a:cs typeface="Arial" panose="020B0604020202020204" pitchFamily="34" charset="0"/>
            </a:endParaRPr>
          </a:p>
        </p:txBody>
      </p:sp>
      <p:sp>
        <p:nvSpPr>
          <p:cNvPr id="5" name="Rectangle: Rounded Corners 4">
            <a:extLst>
              <a:ext uri="{FF2B5EF4-FFF2-40B4-BE49-F238E27FC236}">
                <a16:creationId xmlns:a16="http://schemas.microsoft.com/office/drawing/2014/main" id="{043C922F-37F6-9EA0-FBD9-DFBC60CE7869}"/>
              </a:ext>
            </a:extLst>
          </p:cNvPr>
          <p:cNvSpPr/>
          <p:nvPr/>
        </p:nvSpPr>
        <p:spPr>
          <a:xfrm>
            <a:off x="1078343" y="2212863"/>
            <a:ext cx="4790573" cy="3987316"/>
          </a:xfrm>
          <a:prstGeom prst="roundRect">
            <a:avLst/>
          </a:prstGeom>
          <a:ln w="50800">
            <a:prstDash val="dash"/>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sz="2000" b="1" dirty="0">
                <a:cs typeface="Arial" panose="020B0604020202020204" pitchFamily="34" charset="0"/>
              </a:rPr>
              <a:t>THIẾT BỊ GIÁM SÁT:</a:t>
            </a:r>
          </a:p>
          <a:p>
            <a:pPr marL="285750" indent="-285750" algn="just">
              <a:buFont typeface="Wingdings" panose="05000000000000000000" pitchFamily="2" charset="2"/>
              <a:buChar char="v"/>
            </a:pPr>
            <a:r>
              <a:rPr lang="en-US" sz="2000" err="1">
                <a:cs typeface="Arial" panose="020B0604020202020204" pitchFamily="34" charset="0"/>
              </a:rPr>
              <a:t>Quản</a:t>
            </a:r>
            <a:r>
              <a:rPr lang="en-US" sz="2000">
                <a:cs typeface="Arial" panose="020B0604020202020204" pitchFamily="34" charset="0"/>
              </a:rPr>
              <a:t> lý </a:t>
            </a:r>
            <a:r>
              <a:rPr lang="en-US" sz="2000" dirty="0" err="1">
                <a:cs typeface="Arial" panose="020B0604020202020204" pitchFamily="34" charset="0"/>
              </a:rPr>
              <a:t>thông</a:t>
            </a:r>
            <a:r>
              <a:rPr lang="en-US" sz="2000" dirty="0">
                <a:cs typeface="Arial" panose="020B0604020202020204" pitchFamily="34" charset="0"/>
              </a:rPr>
              <a:t> tin </a:t>
            </a:r>
            <a:r>
              <a:rPr lang="en-US" sz="2000" dirty="0" err="1">
                <a:cs typeface="Arial" panose="020B0604020202020204" pitchFamily="34" charset="0"/>
              </a:rPr>
              <a:t>lái</a:t>
            </a:r>
            <a:r>
              <a:rPr lang="en-US" sz="2000" dirty="0">
                <a:cs typeface="Arial" panose="020B0604020202020204" pitchFamily="34" charset="0"/>
              </a:rPr>
              <a:t> </a:t>
            </a:r>
            <a:r>
              <a:rPr lang="en-US" sz="2000" dirty="0" err="1">
                <a:cs typeface="Arial" panose="020B0604020202020204" pitchFamily="34" charset="0"/>
              </a:rPr>
              <a:t>xe</a:t>
            </a:r>
            <a:r>
              <a:rPr lang="en-US" sz="2000" dirty="0">
                <a:cs typeface="Arial" panose="020B0604020202020204" pitchFamily="34" charset="0"/>
              </a:rPr>
              <a:t> </a:t>
            </a:r>
            <a:r>
              <a:rPr lang="en-US" sz="2000" dirty="0" err="1">
                <a:cs typeface="Arial" panose="020B0604020202020204" pitchFamily="34" charset="0"/>
              </a:rPr>
              <a:t>bằng</a:t>
            </a:r>
            <a:r>
              <a:rPr lang="en-US" sz="2000" dirty="0">
                <a:cs typeface="Arial" panose="020B0604020202020204" pitchFamily="34" charset="0"/>
              </a:rPr>
              <a:t> RFID.</a:t>
            </a:r>
          </a:p>
          <a:p>
            <a:pPr marL="285750" indent="-285750" algn="just">
              <a:buFont typeface="Wingdings" panose="05000000000000000000" pitchFamily="2" charset="2"/>
              <a:buChar char="v"/>
            </a:pPr>
            <a:r>
              <a:rPr lang="en-US" sz="2000" dirty="0">
                <a:cs typeface="Arial" panose="020B0604020202020204" pitchFamily="34" charset="0"/>
              </a:rPr>
              <a:t>Đo các thông số như: Tốc độ của xe; Vị trí của xe thông qua GPS; Nhiệt độ/độ ẩm môi trường; Điện áp ắc quy </a:t>
            </a:r>
            <a:r>
              <a:rPr lang="en-US" sz="2000">
                <a:cs typeface="Arial" panose="020B0604020202020204" pitchFamily="34" charset="0"/>
              </a:rPr>
              <a:t>của xe; Nhiên liệu của xe...</a:t>
            </a:r>
            <a:endParaRPr lang="en-US" sz="2000" dirty="0">
              <a:cs typeface="Arial" panose="020B0604020202020204" pitchFamily="34" charset="0"/>
            </a:endParaRPr>
          </a:p>
          <a:p>
            <a:pPr marL="285750" indent="-285750" algn="just">
              <a:buFont typeface="Wingdings" panose="05000000000000000000" pitchFamily="2" charset="2"/>
              <a:buChar char="v"/>
            </a:pPr>
            <a:r>
              <a:rPr lang="en-US" sz="2000" dirty="0" err="1">
                <a:cs typeface="Arial" panose="020B0604020202020204" pitchFamily="34" charset="0"/>
              </a:rPr>
              <a:t>Gửi</a:t>
            </a:r>
            <a:r>
              <a:rPr lang="en-US" sz="2000" dirty="0">
                <a:cs typeface="Arial" panose="020B0604020202020204" pitchFamily="34" charset="0"/>
              </a:rPr>
              <a:t> </a:t>
            </a:r>
            <a:r>
              <a:rPr lang="en-US" sz="2000" dirty="0" err="1">
                <a:cs typeface="Arial" panose="020B0604020202020204" pitchFamily="34" charset="0"/>
              </a:rPr>
              <a:t>các</a:t>
            </a:r>
            <a:r>
              <a:rPr lang="en-US" sz="2000" dirty="0">
                <a:cs typeface="Arial" panose="020B0604020202020204" pitchFamily="34" charset="0"/>
              </a:rPr>
              <a:t> </a:t>
            </a:r>
            <a:r>
              <a:rPr lang="en-US" sz="2000" dirty="0" err="1">
                <a:cs typeface="Arial" panose="020B0604020202020204" pitchFamily="34" charset="0"/>
              </a:rPr>
              <a:t>dữ</a:t>
            </a:r>
            <a:r>
              <a:rPr lang="en-US" sz="2000" dirty="0">
                <a:cs typeface="Arial" panose="020B0604020202020204" pitchFamily="34" charset="0"/>
              </a:rPr>
              <a:t> </a:t>
            </a:r>
            <a:r>
              <a:rPr lang="en-US" sz="2000" dirty="0" err="1">
                <a:cs typeface="Arial" panose="020B0604020202020204" pitchFamily="34" charset="0"/>
              </a:rPr>
              <a:t>liệu</a:t>
            </a:r>
            <a:r>
              <a:rPr lang="en-US" sz="2000" dirty="0">
                <a:cs typeface="Arial" panose="020B0604020202020204" pitchFamily="34" charset="0"/>
              </a:rPr>
              <a:t> </a:t>
            </a:r>
            <a:r>
              <a:rPr lang="en-US" sz="2000" dirty="0" err="1">
                <a:cs typeface="Arial" panose="020B0604020202020204" pitchFamily="34" charset="0"/>
              </a:rPr>
              <a:t>đo</a:t>
            </a:r>
            <a:r>
              <a:rPr lang="en-US" sz="2000" dirty="0">
                <a:cs typeface="Arial" panose="020B0604020202020204" pitchFamily="34" charset="0"/>
              </a:rPr>
              <a:t> </a:t>
            </a:r>
            <a:r>
              <a:rPr lang="en-US" sz="2000" dirty="0" err="1">
                <a:cs typeface="Arial" panose="020B0604020202020204" pitchFamily="34" charset="0"/>
              </a:rPr>
              <a:t>được</a:t>
            </a:r>
            <a:r>
              <a:rPr lang="en-US" sz="2000" dirty="0">
                <a:cs typeface="Arial" panose="020B0604020202020204" pitchFamily="34" charset="0"/>
              </a:rPr>
              <a:t> </a:t>
            </a:r>
            <a:r>
              <a:rPr lang="en-US" sz="2000" dirty="0" err="1">
                <a:cs typeface="Arial" panose="020B0604020202020204" pitchFamily="34" charset="0"/>
              </a:rPr>
              <a:t>lên</a:t>
            </a:r>
            <a:r>
              <a:rPr lang="en-US" sz="2000" dirty="0">
                <a:cs typeface="Arial" panose="020B0604020202020204" pitchFamily="34" charset="0"/>
              </a:rPr>
              <a:t> </a:t>
            </a:r>
            <a:r>
              <a:rPr lang="en-US" sz="2000">
                <a:cs typeface="Arial" panose="020B0604020202020204" pitchFamily="34" charset="0"/>
              </a:rPr>
              <a:t>server để quản lý và </a:t>
            </a:r>
            <a:r>
              <a:rPr lang="en-US" sz="2000" err="1">
                <a:cs typeface="Arial" panose="020B0604020202020204" pitchFamily="34" charset="0"/>
              </a:rPr>
              <a:t>giám</a:t>
            </a:r>
            <a:r>
              <a:rPr lang="en-US" sz="2000">
                <a:cs typeface="Arial" panose="020B0604020202020204" pitchFamily="34" charset="0"/>
              </a:rPr>
              <a:t> sát.</a:t>
            </a:r>
            <a:endParaRPr lang="en-US" sz="2000" dirty="0">
              <a:cs typeface="Arial" panose="020B0604020202020204" pitchFamily="34" charset="0"/>
            </a:endParaRPr>
          </a:p>
          <a:p>
            <a:pPr marL="285750" indent="-285750" algn="just">
              <a:buFont typeface="Wingdings" panose="05000000000000000000" pitchFamily="2" charset="2"/>
              <a:buChar char="v"/>
            </a:pPr>
            <a:r>
              <a:rPr lang="en-US" sz="2000" dirty="0" err="1">
                <a:cs typeface="Arial" panose="020B0604020202020204" pitchFamily="34" charset="0"/>
              </a:rPr>
              <a:t>Hiển</a:t>
            </a:r>
            <a:r>
              <a:rPr lang="en-US" sz="2000" dirty="0">
                <a:cs typeface="Arial" panose="020B0604020202020204" pitchFamily="34" charset="0"/>
              </a:rPr>
              <a:t> </a:t>
            </a:r>
            <a:r>
              <a:rPr lang="en-US" sz="2000" dirty="0" err="1">
                <a:cs typeface="Arial" panose="020B0604020202020204" pitchFamily="34" charset="0"/>
              </a:rPr>
              <a:t>thị</a:t>
            </a:r>
            <a:r>
              <a:rPr lang="en-US" sz="2000" dirty="0">
                <a:cs typeface="Arial" panose="020B0604020202020204" pitchFamily="34" charset="0"/>
              </a:rPr>
              <a:t> </a:t>
            </a:r>
            <a:r>
              <a:rPr lang="en-US" sz="2000" dirty="0" err="1">
                <a:cs typeface="Arial" panose="020B0604020202020204" pitchFamily="34" charset="0"/>
              </a:rPr>
              <a:t>thông</a:t>
            </a:r>
            <a:r>
              <a:rPr lang="en-US" sz="2000" dirty="0">
                <a:cs typeface="Arial" panose="020B0604020202020204" pitchFamily="34" charset="0"/>
              </a:rPr>
              <a:t> tin </a:t>
            </a:r>
            <a:r>
              <a:rPr lang="en-US" sz="2000" dirty="0" err="1">
                <a:cs typeface="Arial" panose="020B0604020202020204" pitchFamily="34" charset="0"/>
              </a:rPr>
              <a:t>cần</a:t>
            </a:r>
            <a:r>
              <a:rPr lang="en-US" sz="2000" dirty="0">
                <a:cs typeface="Arial" panose="020B0604020202020204" pitchFamily="34" charset="0"/>
              </a:rPr>
              <a:t> </a:t>
            </a:r>
            <a:r>
              <a:rPr lang="en-US" sz="2000" dirty="0" err="1">
                <a:cs typeface="Arial" panose="020B0604020202020204" pitchFamily="34" charset="0"/>
              </a:rPr>
              <a:t>thiết</a:t>
            </a:r>
            <a:r>
              <a:rPr lang="en-US" sz="2000" dirty="0">
                <a:cs typeface="Arial" panose="020B0604020202020204" pitchFamily="34" charset="0"/>
              </a:rPr>
              <a:t> </a:t>
            </a:r>
            <a:r>
              <a:rPr lang="en-US" sz="2000" dirty="0" err="1">
                <a:cs typeface="Arial" panose="020B0604020202020204" pitchFamily="34" charset="0"/>
              </a:rPr>
              <a:t>ngay</a:t>
            </a:r>
            <a:r>
              <a:rPr lang="en-US" sz="2000" dirty="0">
                <a:cs typeface="Arial" panose="020B0604020202020204" pitchFamily="34" charset="0"/>
              </a:rPr>
              <a:t> </a:t>
            </a:r>
            <a:r>
              <a:rPr lang="en-US" sz="2000" dirty="0" err="1">
                <a:cs typeface="Arial" panose="020B0604020202020204" pitchFamily="34" charset="0"/>
              </a:rPr>
              <a:t>tại</a:t>
            </a:r>
            <a:r>
              <a:rPr lang="en-US" sz="2000" dirty="0">
                <a:cs typeface="Arial" panose="020B0604020202020204" pitchFamily="34" charset="0"/>
              </a:rPr>
              <a:t> </a:t>
            </a:r>
            <a:r>
              <a:rPr lang="en-US" sz="2000" dirty="0" err="1">
                <a:cs typeface="Arial" panose="020B0604020202020204" pitchFamily="34" charset="0"/>
              </a:rPr>
              <a:t>thiết</a:t>
            </a:r>
            <a:r>
              <a:rPr lang="en-US" sz="2000" dirty="0">
                <a:cs typeface="Arial" panose="020B0604020202020204" pitchFamily="34" charset="0"/>
              </a:rPr>
              <a:t> </a:t>
            </a:r>
            <a:r>
              <a:rPr lang="en-US" sz="2000" dirty="0" err="1">
                <a:cs typeface="Arial" panose="020B0604020202020204" pitchFamily="34" charset="0"/>
              </a:rPr>
              <a:t>bị</a:t>
            </a:r>
            <a:r>
              <a:rPr lang="en-US" sz="2000" dirty="0">
                <a:cs typeface="Arial" panose="020B0604020202020204" pitchFamily="34" charset="0"/>
              </a:rPr>
              <a:t>.</a:t>
            </a:r>
          </a:p>
          <a:p>
            <a:pPr marL="285750" indent="-285750" algn="just">
              <a:buFont typeface="Wingdings" panose="05000000000000000000" pitchFamily="2" charset="2"/>
              <a:buChar char="v"/>
            </a:pPr>
            <a:r>
              <a:rPr lang="en-US" sz="2000" dirty="0" err="1">
                <a:cs typeface="Arial" panose="020B0604020202020204" pitchFamily="34" charset="0"/>
              </a:rPr>
              <a:t>Đóng</a:t>
            </a:r>
            <a:r>
              <a:rPr lang="en-US" sz="2000" dirty="0">
                <a:cs typeface="Arial" panose="020B0604020202020204" pitchFamily="34" charset="0"/>
              </a:rPr>
              <a:t> </a:t>
            </a:r>
            <a:r>
              <a:rPr lang="en-US" sz="2000" dirty="0" err="1">
                <a:cs typeface="Arial" panose="020B0604020202020204" pitchFamily="34" charset="0"/>
              </a:rPr>
              <a:t>vỏ</a:t>
            </a:r>
            <a:r>
              <a:rPr lang="en-US" sz="2000" dirty="0">
                <a:cs typeface="Arial" panose="020B0604020202020204" pitchFamily="34" charset="0"/>
              </a:rPr>
              <a:t> </a:t>
            </a:r>
            <a:r>
              <a:rPr lang="en-US" sz="2000" dirty="0" err="1">
                <a:cs typeface="Arial" panose="020B0604020202020204" pitchFamily="34" charset="0"/>
              </a:rPr>
              <a:t>hoàn</a:t>
            </a:r>
            <a:r>
              <a:rPr lang="en-US" sz="2000" dirty="0">
                <a:cs typeface="Arial" panose="020B0604020202020204" pitchFamily="34" charset="0"/>
              </a:rPr>
              <a:t> </a:t>
            </a:r>
            <a:r>
              <a:rPr lang="en-US" sz="2000" dirty="0" err="1">
                <a:cs typeface="Arial" panose="020B0604020202020204" pitchFamily="34" charset="0"/>
              </a:rPr>
              <a:t>thiện</a:t>
            </a:r>
            <a:r>
              <a:rPr lang="en-US" sz="2000" dirty="0">
                <a:cs typeface="Arial" panose="020B0604020202020204" pitchFamily="34" charset="0"/>
              </a:rPr>
              <a:t>, </a:t>
            </a:r>
            <a:r>
              <a:rPr lang="en-US" sz="2000" dirty="0" err="1">
                <a:cs typeface="Arial" panose="020B0604020202020204" pitchFamily="34" charset="0"/>
              </a:rPr>
              <a:t>hoạt</a:t>
            </a:r>
            <a:r>
              <a:rPr lang="en-US" sz="2000" dirty="0">
                <a:cs typeface="Arial" panose="020B0604020202020204" pitchFamily="34" charset="0"/>
              </a:rPr>
              <a:t> </a:t>
            </a:r>
            <a:r>
              <a:rPr lang="en-US" sz="2000" dirty="0" err="1">
                <a:cs typeface="Arial" panose="020B0604020202020204" pitchFamily="34" charset="0"/>
              </a:rPr>
              <a:t>động</a:t>
            </a:r>
            <a:r>
              <a:rPr lang="en-US" sz="2000" dirty="0">
                <a:cs typeface="Arial" panose="020B0604020202020204" pitchFamily="34" charset="0"/>
              </a:rPr>
              <a:t> </a:t>
            </a:r>
            <a:r>
              <a:rPr lang="en-US" sz="2000" dirty="0" err="1">
                <a:cs typeface="Arial" panose="020B0604020202020204" pitchFamily="34" charset="0"/>
              </a:rPr>
              <a:t>ổn</a:t>
            </a:r>
            <a:r>
              <a:rPr lang="en-US" sz="2000" dirty="0">
                <a:cs typeface="Arial" panose="020B0604020202020204" pitchFamily="34" charset="0"/>
              </a:rPr>
              <a:t> </a:t>
            </a:r>
            <a:r>
              <a:rPr lang="en-US" sz="2000" dirty="0" err="1">
                <a:cs typeface="Arial" panose="020B0604020202020204" pitchFamily="34" charset="0"/>
              </a:rPr>
              <a:t>định</a:t>
            </a:r>
            <a:endParaRPr lang="en-US" sz="2000" dirty="0">
              <a:cs typeface="Arial" panose="020B0604020202020204" pitchFamily="34" charset="0"/>
            </a:endParaRPr>
          </a:p>
        </p:txBody>
      </p:sp>
      <p:sp>
        <p:nvSpPr>
          <p:cNvPr id="7" name="Rectangle: Rounded Corners 6">
            <a:extLst>
              <a:ext uri="{FF2B5EF4-FFF2-40B4-BE49-F238E27FC236}">
                <a16:creationId xmlns:a16="http://schemas.microsoft.com/office/drawing/2014/main" id="{F0C6F2BE-2144-FE96-5FCF-FE8676D3C2AE}"/>
              </a:ext>
            </a:extLst>
          </p:cNvPr>
          <p:cNvSpPr/>
          <p:nvPr/>
        </p:nvSpPr>
        <p:spPr>
          <a:xfrm>
            <a:off x="6327272" y="2213828"/>
            <a:ext cx="4645528" cy="3987316"/>
          </a:xfrm>
          <a:prstGeom prst="roundRect">
            <a:avLst/>
          </a:prstGeom>
          <a:ln w="50800">
            <a:prstDash val="dash"/>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b="1" dirty="0">
                <a:cs typeface="Arial" panose="020B0604020202020204" pitchFamily="34" charset="0"/>
              </a:rPr>
              <a:t>WEB – SERVER:</a:t>
            </a:r>
          </a:p>
          <a:p>
            <a:pPr marL="285750" indent="-285750" algn="just">
              <a:buFont typeface="Wingdings" panose="05000000000000000000" pitchFamily="2" charset="2"/>
              <a:buChar char="v"/>
            </a:pPr>
            <a:r>
              <a:rPr lang="en-US" sz="2000" err="1">
                <a:cs typeface="Arial" panose="020B0604020202020204" pitchFamily="34" charset="0"/>
              </a:rPr>
              <a:t>Quản</a:t>
            </a:r>
            <a:r>
              <a:rPr lang="en-US" sz="2000">
                <a:cs typeface="Arial" panose="020B0604020202020204" pitchFamily="34" charset="0"/>
              </a:rPr>
              <a:t> lý </a:t>
            </a:r>
            <a:r>
              <a:rPr lang="en-US" sz="2000" dirty="0" err="1">
                <a:cs typeface="Arial" panose="020B0604020202020204" pitchFamily="34" charset="0"/>
              </a:rPr>
              <a:t>thông</a:t>
            </a:r>
            <a:r>
              <a:rPr lang="en-US" sz="2000" dirty="0">
                <a:cs typeface="Arial" panose="020B0604020202020204" pitchFamily="34" charset="0"/>
              </a:rPr>
              <a:t> tin </a:t>
            </a:r>
            <a:r>
              <a:rPr lang="en-US" sz="2000" dirty="0" err="1">
                <a:cs typeface="Arial" panose="020B0604020202020204" pitchFamily="34" charset="0"/>
              </a:rPr>
              <a:t>lái</a:t>
            </a:r>
            <a:r>
              <a:rPr lang="en-US" sz="2000" dirty="0">
                <a:cs typeface="Arial" panose="020B0604020202020204" pitchFamily="34" charset="0"/>
              </a:rPr>
              <a:t> </a:t>
            </a:r>
            <a:r>
              <a:rPr lang="en-US" sz="2000" dirty="0" err="1">
                <a:cs typeface="Arial" panose="020B0604020202020204" pitchFamily="34" charset="0"/>
              </a:rPr>
              <a:t>xe</a:t>
            </a:r>
            <a:r>
              <a:rPr lang="en-US" sz="2000" dirty="0">
                <a:cs typeface="Arial" panose="020B0604020202020204" pitchFamily="34" charset="0"/>
              </a:rPr>
              <a:t>.</a:t>
            </a:r>
          </a:p>
          <a:p>
            <a:pPr marL="285750" indent="-285750" algn="just">
              <a:buFont typeface="Wingdings" panose="05000000000000000000" pitchFamily="2" charset="2"/>
              <a:buChar char="v"/>
            </a:pPr>
            <a:r>
              <a:rPr lang="en-US" sz="2000" dirty="0">
                <a:cs typeface="Arial" panose="020B0604020202020204" pitchFamily="34" charset="0"/>
              </a:rPr>
              <a:t>Theo </a:t>
            </a:r>
            <a:r>
              <a:rPr lang="en-US" sz="2000" dirty="0" err="1">
                <a:cs typeface="Arial" panose="020B0604020202020204" pitchFamily="34" charset="0"/>
              </a:rPr>
              <a:t>dõi</a:t>
            </a:r>
            <a:r>
              <a:rPr lang="en-US" sz="2000" dirty="0">
                <a:cs typeface="Arial" panose="020B0604020202020204" pitchFamily="34" charset="0"/>
              </a:rPr>
              <a:t> </a:t>
            </a:r>
            <a:r>
              <a:rPr lang="en-US" sz="2000" dirty="0" err="1">
                <a:cs typeface="Arial" panose="020B0604020202020204" pitchFamily="34" charset="0"/>
              </a:rPr>
              <a:t>vị</a:t>
            </a:r>
            <a:r>
              <a:rPr lang="en-US" sz="2000" dirty="0">
                <a:cs typeface="Arial" panose="020B0604020202020204" pitchFamily="34" charset="0"/>
              </a:rPr>
              <a:t> </a:t>
            </a:r>
            <a:r>
              <a:rPr lang="en-US" sz="2000" dirty="0" err="1">
                <a:cs typeface="Arial" panose="020B0604020202020204" pitchFamily="34" charset="0"/>
              </a:rPr>
              <a:t>trí</a:t>
            </a:r>
            <a:r>
              <a:rPr lang="en-US" sz="2000" dirty="0">
                <a:cs typeface="Arial" panose="020B0604020202020204" pitchFamily="34" charset="0"/>
              </a:rPr>
              <a:t> </a:t>
            </a:r>
            <a:r>
              <a:rPr lang="en-US" sz="2000" dirty="0" err="1">
                <a:cs typeface="Arial" panose="020B0604020202020204" pitchFamily="34" charset="0"/>
              </a:rPr>
              <a:t>làm</a:t>
            </a:r>
            <a:r>
              <a:rPr lang="en-US" sz="2000" dirty="0">
                <a:cs typeface="Arial" panose="020B0604020202020204" pitchFamily="34" charset="0"/>
              </a:rPr>
              <a:t> </a:t>
            </a:r>
            <a:r>
              <a:rPr lang="en-US" sz="2000" dirty="0" err="1">
                <a:cs typeface="Arial" panose="020B0604020202020204" pitchFamily="34" charset="0"/>
              </a:rPr>
              <a:t>việc</a:t>
            </a:r>
            <a:r>
              <a:rPr lang="en-US" sz="2000" dirty="0">
                <a:cs typeface="Arial" panose="020B0604020202020204" pitchFamily="34" charset="0"/>
              </a:rPr>
              <a:t> </a:t>
            </a:r>
            <a:r>
              <a:rPr lang="en-US" sz="2000" dirty="0" err="1">
                <a:cs typeface="Arial" panose="020B0604020202020204" pitchFamily="34" charset="0"/>
              </a:rPr>
              <a:t>của</a:t>
            </a:r>
            <a:r>
              <a:rPr lang="en-US" sz="2000" dirty="0">
                <a:cs typeface="Arial" panose="020B0604020202020204" pitchFamily="34" charset="0"/>
              </a:rPr>
              <a:t> </a:t>
            </a:r>
            <a:r>
              <a:rPr lang="en-US" sz="2000" dirty="0" err="1">
                <a:cs typeface="Arial" panose="020B0604020202020204" pitchFamily="34" charset="0"/>
              </a:rPr>
              <a:t>xe</a:t>
            </a:r>
            <a:r>
              <a:rPr lang="en-US" sz="2000" dirty="0">
                <a:cs typeface="Arial" panose="020B0604020202020204" pitchFamily="34" charset="0"/>
              </a:rPr>
              <a:t> </a:t>
            </a:r>
            <a:r>
              <a:rPr lang="en-US" sz="2000" dirty="0" err="1">
                <a:cs typeface="Arial" panose="020B0604020202020204" pitchFamily="34" charset="0"/>
              </a:rPr>
              <a:t>tại</a:t>
            </a:r>
            <a:r>
              <a:rPr lang="en-US" sz="2000" dirty="0">
                <a:cs typeface="Arial" panose="020B0604020202020204" pitchFamily="34" charset="0"/>
              </a:rPr>
              <a:t> </a:t>
            </a:r>
            <a:r>
              <a:rPr lang="en-US" sz="2000" dirty="0" err="1">
                <a:cs typeface="Arial" panose="020B0604020202020204" pitchFamily="34" charset="0"/>
              </a:rPr>
              <a:t>bất</a:t>
            </a:r>
            <a:r>
              <a:rPr lang="en-US" sz="2000" dirty="0">
                <a:cs typeface="Arial" panose="020B0604020202020204" pitchFamily="34" charset="0"/>
              </a:rPr>
              <a:t> </a:t>
            </a:r>
            <a:r>
              <a:rPr lang="en-US" sz="2000" dirty="0" err="1">
                <a:cs typeface="Arial" panose="020B0604020202020204" pitchFamily="34" charset="0"/>
              </a:rPr>
              <a:t>kì</a:t>
            </a:r>
            <a:r>
              <a:rPr lang="en-US" sz="2000" dirty="0">
                <a:cs typeface="Arial" panose="020B0604020202020204" pitchFamily="34" charset="0"/>
              </a:rPr>
              <a:t> </a:t>
            </a:r>
            <a:r>
              <a:rPr lang="en-US" sz="2000" dirty="0" err="1">
                <a:cs typeface="Arial" panose="020B0604020202020204" pitchFamily="34" charset="0"/>
              </a:rPr>
              <a:t>thời</a:t>
            </a:r>
            <a:r>
              <a:rPr lang="en-US" sz="2000" dirty="0">
                <a:cs typeface="Arial" panose="020B0604020202020204" pitchFamily="34" charset="0"/>
              </a:rPr>
              <a:t> </a:t>
            </a:r>
            <a:r>
              <a:rPr lang="en-US" sz="2000" dirty="0" err="1">
                <a:cs typeface="Arial" panose="020B0604020202020204" pitchFamily="34" charset="0"/>
              </a:rPr>
              <a:t>điểm</a:t>
            </a:r>
            <a:r>
              <a:rPr lang="en-US" sz="2000" dirty="0">
                <a:cs typeface="Arial" panose="020B0604020202020204" pitchFamily="34" charset="0"/>
              </a:rPr>
              <a:t> </a:t>
            </a:r>
            <a:r>
              <a:rPr lang="en-US" sz="2000" dirty="0" err="1">
                <a:cs typeface="Arial" panose="020B0604020202020204" pitchFamily="34" charset="0"/>
              </a:rPr>
              <a:t>nào</a:t>
            </a:r>
            <a:r>
              <a:rPr lang="en-US" sz="2000" dirty="0">
                <a:cs typeface="Arial" panose="020B0604020202020204" pitchFamily="34" charset="0"/>
              </a:rPr>
              <a:t>.</a:t>
            </a:r>
          </a:p>
          <a:p>
            <a:pPr marL="285750" indent="-285750" algn="just">
              <a:buFont typeface="Wingdings" panose="05000000000000000000" pitchFamily="2" charset="2"/>
              <a:buChar char="v"/>
            </a:pPr>
            <a:r>
              <a:rPr lang="en-US" sz="2000" dirty="0" err="1">
                <a:cs typeface="Arial" panose="020B0604020202020204" pitchFamily="34" charset="0"/>
              </a:rPr>
              <a:t>Giám</a:t>
            </a:r>
            <a:r>
              <a:rPr lang="en-US" sz="2000" dirty="0">
                <a:cs typeface="Arial" panose="020B0604020202020204" pitchFamily="34" charset="0"/>
              </a:rPr>
              <a:t> </a:t>
            </a:r>
            <a:r>
              <a:rPr lang="en-US" sz="2000" dirty="0" err="1">
                <a:cs typeface="Arial" panose="020B0604020202020204" pitchFamily="34" charset="0"/>
              </a:rPr>
              <a:t>sát</a:t>
            </a:r>
            <a:r>
              <a:rPr lang="en-US" sz="2000" dirty="0">
                <a:cs typeface="Arial" panose="020B0604020202020204" pitchFamily="34" charset="0"/>
              </a:rPr>
              <a:t> </a:t>
            </a:r>
            <a:r>
              <a:rPr lang="en-US" sz="2000" dirty="0" err="1">
                <a:cs typeface="Arial" panose="020B0604020202020204" pitchFamily="34" charset="0"/>
              </a:rPr>
              <a:t>các</a:t>
            </a:r>
            <a:r>
              <a:rPr lang="en-US" sz="2000" dirty="0">
                <a:cs typeface="Arial" panose="020B0604020202020204" pitchFamily="34" charset="0"/>
              </a:rPr>
              <a:t> </a:t>
            </a:r>
            <a:r>
              <a:rPr lang="en-US" sz="2000" dirty="0" err="1">
                <a:cs typeface="Arial" panose="020B0604020202020204" pitchFamily="34" charset="0"/>
              </a:rPr>
              <a:t>thông</a:t>
            </a:r>
            <a:r>
              <a:rPr lang="en-US" sz="2000" dirty="0">
                <a:cs typeface="Arial" panose="020B0604020202020204" pitchFamily="34" charset="0"/>
              </a:rPr>
              <a:t> </a:t>
            </a:r>
            <a:r>
              <a:rPr lang="en-US" sz="2000" dirty="0" err="1">
                <a:cs typeface="Arial" panose="020B0604020202020204" pitchFamily="34" charset="0"/>
              </a:rPr>
              <a:t>số</a:t>
            </a:r>
            <a:r>
              <a:rPr lang="en-US" sz="2000" dirty="0">
                <a:cs typeface="Arial" panose="020B0604020202020204" pitchFamily="34" charset="0"/>
              </a:rPr>
              <a:t> </a:t>
            </a:r>
            <a:r>
              <a:rPr lang="en-US" sz="2000" dirty="0" err="1">
                <a:cs typeface="Arial" panose="020B0604020202020204" pitchFamily="34" charset="0"/>
              </a:rPr>
              <a:t>của</a:t>
            </a:r>
            <a:r>
              <a:rPr lang="en-US" sz="2000" dirty="0">
                <a:cs typeface="Arial" panose="020B0604020202020204" pitchFamily="34" charset="0"/>
              </a:rPr>
              <a:t> </a:t>
            </a:r>
            <a:r>
              <a:rPr lang="en-US" sz="2000" dirty="0" err="1">
                <a:cs typeface="Arial" panose="020B0604020202020204" pitchFamily="34" charset="0"/>
              </a:rPr>
              <a:t>xe</a:t>
            </a:r>
            <a:r>
              <a:rPr lang="en-US" sz="2000" dirty="0">
                <a:cs typeface="Arial" panose="020B0604020202020204" pitchFamily="34" charset="0"/>
              </a:rPr>
              <a:t> </a:t>
            </a:r>
            <a:r>
              <a:rPr lang="en-US" sz="2000" dirty="0" err="1">
                <a:cs typeface="Arial" panose="020B0604020202020204" pitchFamily="34" charset="0"/>
              </a:rPr>
              <a:t>như</a:t>
            </a:r>
            <a:r>
              <a:rPr lang="en-US" sz="2000" dirty="0">
                <a:cs typeface="Arial" panose="020B0604020202020204" pitchFamily="34" charset="0"/>
              </a:rPr>
              <a:t> </a:t>
            </a:r>
            <a:r>
              <a:rPr lang="en-US" sz="2000" dirty="0" err="1">
                <a:cs typeface="Arial" panose="020B0604020202020204" pitchFamily="34" charset="0"/>
              </a:rPr>
              <a:t>tốc</a:t>
            </a:r>
            <a:r>
              <a:rPr lang="en-US" sz="2000" dirty="0">
                <a:cs typeface="Arial" panose="020B0604020202020204" pitchFamily="34" charset="0"/>
              </a:rPr>
              <a:t> </a:t>
            </a:r>
            <a:r>
              <a:rPr lang="en-US" sz="2000" dirty="0" err="1">
                <a:cs typeface="Arial" panose="020B0604020202020204" pitchFamily="34" charset="0"/>
              </a:rPr>
              <a:t>độ</a:t>
            </a:r>
            <a:r>
              <a:rPr lang="en-US" sz="2000" dirty="0">
                <a:cs typeface="Arial" panose="020B0604020202020204" pitchFamily="34" charset="0"/>
              </a:rPr>
              <a:t>, </a:t>
            </a:r>
            <a:r>
              <a:rPr lang="en-US" sz="2000" dirty="0" err="1">
                <a:cs typeface="Arial" panose="020B0604020202020204" pitchFamily="34" charset="0"/>
              </a:rPr>
              <a:t>quãng</a:t>
            </a:r>
            <a:r>
              <a:rPr lang="en-US" sz="2000" dirty="0">
                <a:cs typeface="Arial" panose="020B0604020202020204" pitchFamily="34" charset="0"/>
              </a:rPr>
              <a:t> </a:t>
            </a:r>
            <a:r>
              <a:rPr lang="en-US" sz="2000" dirty="0" err="1">
                <a:cs typeface="Arial" panose="020B0604020202020204" pitchFamily="34" charset="0"/>
              </a:rPr>
              <a:t>đường</a:t>
            </a:r>
            <a:r>
              <a:rPr lang="en-US" sz="2000" dirty="0">
                <a:cs typeface="Arial" panose="020B0604020202020204" pitchFamily="34" charset="0"/>
              </a:rPr>
              <a:t> </a:t>
            </a:r>
            <a:r>
              <a:rPr lang="en-US" sz="2000" dirty="0" err="1">
                <a:cs typeface="Arial" panose="020B0604020202020204" pitchFamily="34" charset="0"/>
              </a:rPr>
              <a:t>đi</a:t>
            </a:r>
            <a:r>
              <a:rPr lang="en-US" sz="2000" dirty="0">
                <a:cs typeface="Arial" panose="020B0604020202020204" pitchFamily="34" charset="0"/>
              </a:rPr>
              <a:t> </a:t>
            </a:r>
            <a:r>
              <a:rPr lang="en-US" sz="2000" dirty="0" err="1">
                <a:cs typeface="Arial" panose="020B0604020202020204" pitchFamily="34" charset="0"/>
              </a:rPr>
              <a:t>được</a:t>
            </a:r>
            <a:r>
              <a:rPr lang="en-US" sz="2000" dirty="0">
                <a:cs typeface="Arial" panose="020B0604020202020204" pitchFamily="34" charset="0"/>
              </a:rPr>
              <a:t>, </a:t>
            </a:r>
            <a:r>
              <a:rPr lang="en-US" sz="2000" dirty="0" err="1">
                <a:cs typeface="Arial" panose="020B0604020202020204" pitchFamily="34" charset="0"/>
              </a:rPr>
              <a:t>điện</a:t>
            </a:r>
            <a:r>
              <a:rPr lang="en-US" sz="2000" dirty="0">
                <a:cs typeface="Arial" panose="020B0604020202020204" pitchFamily="34" charset="0"/>
              </a:rPr>
              <a:t> </a:t>
            </a:r>
            <a:r>
              <a:rPr lang="en-US" sz="2000" dirty="0" err="1">
                <a:cs typeface="Arial" panose="020B0604020202020204" pitchFamily="34" charset="0"/>
              </a:rPr>
              <a:t>áp</a:t>
            </a:r>
            <a:r>
              <a:rPr lang="en-US" sz="2000" dirty="0">
                <a:cs typeface="Arial" panose="020B0604020202020204" pitchFamily="34" charset="0"/>
              </a:rPr>
              <a:t> </a:t>
            </a:r>
            <a:r>
              <a:rPr lang="en-US" sz="2000" dirty="0" err="1">
                <a:cs typeface="Arial" panose="020B0604020202020204" pitchFamily="34" charset="0"/>
              </a:rPr>
              <a:t>làm</a:t>
            </a:r>
            <a:r>
              <a:rPr lang="en-US" sz="2000" dirty="0">
                <a:cs typeface="Arial" panose="020B0604020202020204" pitchFamily="34" charset="0"/>
              </a:rPr>
              <a:t> </a:t>
            </a:r>
            <a:r>
              <a:rPr lang="en-US" sz="2000" dirty="0" err="1">
                <a:cs typeface="Arial" panose="020B0604020202020204" pitchFamily="34" charset="0"/>
              </a:rPr>
              <a:t>việc</a:t>
            </a:r>
            <a:r>
              <a:rPr lang="en-US" sz="2000" dirty="0">
                <a:cs typeface="Arial" panose="020B0604020202020204" pitchFamily="34" charset="0"/>
              </a:rPr>
              <a:t> </a:t>
            </a:r>
            <a:r>
              <a:rPr lang="en-US" sz="2000" dirty="0" err="1">
                <a:cs typeface="Arial" panose="020B0604020202020204" pitchFamily="34" charset="0"/>
              </a:rPr>
              <a:t>của</a:t>
            </a:r>
            <a:r>
              <a:rPr lang="en-US" sz="2000" dirty="0">
                <a:cs typeface="Arial" panose="020B0604020202020204" pitchFamily="34" charset="0"/>
              </a:rPr>
              <a:t> </a:t>
            </a:r>
            <a:r>
              <a:rPr lang="en-US" sz="2000" err="1">
                <a:cs typeface="Arial" panose="020B0604020202020204" pitchFamily="34" charset="0"/>
              </a:rPr>
              <a:t>ắc</a:t>
            </a:r>
            <a:r>
              <a:rPr lang="en-US" sz="2000">
                <a:cs typeface="Arial" panose="020B0604020202020204" pitchFamily="34" charset="0"/>
              </a:rPr>
              <a:t> quy, nhiên liệu của xe, số thiết bị hoạt động….</a:t>
            </a:r>
            <a:endParaRPr lang="en-US" sz="2000" dirty="0">
              <a:cs typeface="Arial" panose="020B0604020202020204" pitchFamily="34" charset="0"/>
            </a:endParaRPr>
          </a:p>
          <a:p>
            <a:pPr marL="285750" indent="-285750">
              <a:buFont typeface="Wingdings" panose="05000000000000000000" pitchFamily="2" charset="2"/>
              <a:buChar char="v"/>
            </a:pPr>
            <a:endParaRPr lang="en-US" sz="2000" dirty="0">
              <a:cs typeface="Arial" panose="020B0604020202020204" pitchFamily="34" charset="0"/>
            </a:endParaRPr>
          </a:p>
          <a:p>
            <a:pPr marL="285750" indent="-285750">
              <a:buFont typeface="Wingdings" panose="05000000000000000000" pitchFamily="2" charset="2"/>
              <a:buChar char="v"/>
            </a:pPr>
            <a:endParaRPr lang="en-US" sz="2000" dirty="0">
              <a:cs typeface="Arial" panose="020B0604020202020204" pitchFamily="34" charset="0"/>
            </a:endParaRPr>
          </a:p>
        </p:txBody>
      </p:sp>
      <p:sp>
        <p:nvSpPr>
          <p:cNvPr id="8" name="Arrow: Down 7">
            <a:extLst>
              <a:ext uri="{FF2B5EF4-FFF2-40B4-BE49-F238E27FC236}">
                <a16:creationId xmlns:a16="http://schemas.microsoft.com/office/drawing/2014/main" id="{FDF76A3D-B10F-EC00-F223-240A1AA10931}"/>
              </a:ext>
            </a:extLst>
          </p:cNvPr>
          <p:cNvSpPr/>
          <p:nvPr/>
        </p:nvSpPr>
        <p:spPr>
          <a:xfrm rot="18828692">
            <a:off x="7214145" y="1608316"/>
            <a:ext cx="245093" cy="65145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Arrow: Down 8">
            <a:extLst>
              <a:ext uri="{FF2B5EF4-FFF2-40B4-BE49-F238E27FC236}">
                <a16:creationId xmlns:a16="http://schemas.microsoft.com/office/drawing/2014/main" id="{03F3EA28-6EE1-099D-92BD-EAD7652BDB73}"/>
              </a:ext>
            </a:extLst>
          </p:cNvPr>
          <p:cNvSpPr/>
          <p:nvPr/>
        </p:nvSpPr>
        <p:spPr>
          <a:xfrm rot="2809593">
            <a:off x="4553710" y="1607787"/>
            <a:ext cx="263836" cy="64597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0220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3" name="Hình ảnh 5">
            <a:extLst>
              <a:ext uri="{FF2B5EF4-FFF2-40B4-BE49-F238E27FC236}">
                <a16:creationId xmlns:a16="http://schemas.microsoft.com/office/drawing/2014/main" id="{1156D5EF-4299-B9E4-44D1-0279651A16F7}"/>
              </a:ext>
            </a:extLst>
          </p:cNvPr>
          <p:cNvPicPr>
            <a:picLocks noChangeAspect="1"/>
          </p:cNvPicPr>
          <p:nvPr/>
        </p:nvPicPr>
        <p:blipFill>
          <a:blip r:embed="rId3"/>
          <a:stretch>
            <a:fillRect/>
          </a:stretch>
        </p:blipFill>
        <p:spPr>
          <a:xfrm>
            <a:off x="6096000" y="2319999"/>
            <a:ext cx="4600187" cy="3556254"/>
          </a:xfrm>
          <a:prstGeom prst="rect">
            <a:avLst/>
          </a:prstGeom>
        </p:spPr>
      </p:pic>
      <p:sp>
        <p:nvSpPr>
          <p:cNvPr id="10" name="Hộp Văn bản 11">
            <a:extLst>
              <a:ext uri="{FF2B5EF4-FFF2-40B4-BE49-F238E27FC236}">
                <a16:creationId xmlns:a16="http://schemas.microsoft.com/office/drawing/2014/main" id="{98AAA57E-6D4B-01B3-231C-AE391540C3E8}"/>
              </a:ext>
            </a:extLst>
          </p:cNvPr>
          <p:cNvSpPr txBox="1"/>
          <p:nvPr/>
        </p:nvSpPr>
        <p:spPr>
          <a:xfrm>
            <a:off x="2931653" y="5691587"/>
            <a:ext cx="16764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Phương án 1</a:t>
            </a:r>
          </a:p>
        </p:txBody>
      </p:sp>
      <p:pic>
        <p:nvPicPr>
          <p:cNvPr id="11" name="Picture 10">
            <a:extLst>
              <a:ext uri="{FF2B5EF4-FFF2-40B4-BE49-F238E27FC236}">
                <a16:creationId xmlns:a16="http://schemas.microsoft.com/office/drawing/2014/main" id="{20939DD0-F442-92F3-86B2-34D00D932341}"/>
              </a:ext>
            </a:extLst>
          </p:cNvPr>
          <p:cNvPicPr>
            <a:picLocks noChangeAspect="1"/>
          </p:cNvPicPr>
          <p:nvPr/>
        </p:nvPicPr>
        <p:blipFill>
          <a:blip r:embed="rId4"/>
          <a:stretch>
            <a:fillRect/>
          </a:stretch>
        </p:blipFill>
        <p:spPr>
          <a:xfrm>
            <a:off x="1761833" y="2049478"/>
            <a:ext cx="4031137" cy="3642109"/>
          </a:xfrm>
          <a:prstGeom prst="rect">
            <a:avLst/>
          </a:prstGeom>
        </p:spPr>
      </p:pic>
      <p:sp>
        <p:nvSpPr>
          <p:cNvPr id="12" name="Hộp Văn bản 11">
            <a:extLst>
              <a:ext uri="{FF2B5EF4-FFF2-40B4-BE49-F238E27FC236}">
                <a16:creationId xmlns:a16="http://schemas.microsoft.com/office/drawing/2014/main" id="{ADA9B7F2-14BF-F135-4E1E-0BAC5A8AE294}"/>
              </a:ext>
            </a:extLst>
          </p:cNvPr>
          <p:cNvSpPr txBox="1"/>
          <p:nvPr/>
        </p:nvSpPr>
        <p:spPr>
          <a:xfrm>
            <a:off x="7852065" y="5691587"/>
            <a:ext cx="16764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Phương án 2</a:t>
            </a:r>
          </a:p>
        </p:txBody>
      </p:sp>
      <p:sp>
        <p:nvSpPr>
          <p:cNvPr id="13" name="Rectangle: Rounded Corners 12">
            <a:extLst>
              <a:ext uri="{FF2B5EF4-FFF2-40B4-BE49-F238E27FC236}">
                <a16:creationId xmlns:a16="http://schemas.microsoft.com/office/drawing/2014/main" id="{B14EE55D-105E-07AD-82B7-85073E04203B}"/>
              </a:ext>
            </a:extLst>
          </p:cNvPr>
          <p:cNvSpPr/>
          <p:nvPr/>
        </p:nvSpPr>
        <p:spPr>
          <a:xfrm>
            <a:off x="1393796" y="1742898"/>
            <a:ext cx="9411337" cy="4387400"/>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E9EC0A6-F1C8-1000-101B-F4343C97DFAE}"/>
              </a:ext>
            </a:extLst>
          </p:cNvPr>
          <p:cNvCxnSpPr>
            <a:cxnSpLocks/>
            <a:stCxn id="13" idx="0"/>
            <a:endCxn id="13" idx="2"/>
          </p:cNvCxnSpPr>
          <p:nvPr/>
        </p:nvCxnSpPr>
        <p:spPr>
          <a:xfrm>
            <a:off x="6099465" y="1742898"/>
            <a:ext cx="0" cy="438740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87FE74-7E95-0EA6-05EF-74EA6B3EB30D}"/>
              </a:ext>
            </a:extLst>
          </p:cNvPr>
          <p:cNvSpPr txBox="1"/>
          <p:nvPr/>
        </p:nvSpPr>
        <p:spPr>
          <a:xfrm>
            <a:off x="802640" y="1043285"/>
            <a:ext cx="463296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tổng quan hệ thống</a:t>
            </a:r>
          </a:p>
        </p:txBody>
      </p:sp>
    </p:spTree>
    <p:extLst>
      <p:ext uri="{BB962C8B-B14F-4D97-AF65-F5344CB8AC3E}">
        <p14:creationId xmlns:p14="http://schemas.microsoft.com/office/powerpoint/2010/main" val="4089133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15" name="TextBox 14">
            <a:extLst>
              <a:ext uri="{FF2B5EF4-FFF2-40B4-BE49-F238E27FC236}">
                <a16:creationId xmlns:a16="http://schemas.microsoft.com/office/drawing/2014/main" id="{4987FE74-7E95-0EA6-05EF-74EA6B3EB30D}"/>
              </a:ext>
            </a:extLst>
          </p:cNvPr>
          <p:cNvSpPr txBox="1"/>
          <p:nvPr/>
        </p:nvSpPr>
        <p:spPr>
          <a:xfrm>
            <a:off x="802640" y="1043285"/>
            <a:ext cx="463296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tổng quan hệ thống</a:t>
            </a:r>
          </a:p>
        </p:txBody>
      </p:sp>
      <p:pic>
        <p:nvPicPr>
          <p:cNvPr id="70" name="Hình ảnh 5">
            <a:extLst>
              <a:ext uri="{FF2B5EF4-FFF2-40B4-BE49-F238E27FC236}">
                <a16:creationId xmlns:a16="http://schemas.microsoft.com/office/drawing/2014/main" id="{B2993E2D-6B05-A976-5F1A-C13BA8B712B2}"/>
              </a:ext>
            </a:extLst>
          </p:cNvPr>
          <p:cNvPicPr>
            <a:picLocks noChangeAspect="1"/>
          </p:cNvPicPr>
          <p:nvPr/>
        </p:nvPicPr>
        <p:blipFill>
          <a:blip r:embed="rId3"/>
          <a:stretch>
            <a:fillRect/>
          </a:stretch>
        </p:blipFill>
        <p:spPr>
          <a:xfrm>
            <a:off x="2128625" y="1999594"/>
            <a:ext cx="4862503" cy="37590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1" name="Picture 70">
            <a:extLst>
              <a:ext uri="{FF2B5EF4-FFF2-40B4-BE49-F238E27FC236}">
                <a16:creationId xmlns:a16="http://schemas.microsoft.com/office/drawing/2014/main" id="{EFC4F756-9A0C-2C78-7729-DEBF064F1A21}"/>
              </a:ext>
            </a:extLst>
          </p:cNvPr>
          <p:cNvPicPr>
            <a:picLocks noChangeAspect="1"/>
          </p:cNvPicPr>
          <p:nvPr/>
        </p:nvPicPr>
        <p:blipFill>
          <a:blip r:embed="rId4"/>
          <a:stretch>
            <a:fillRect/>
          </a:stretch>
        </p:blipFill>
        <p:spPr>
          <a:xfrm>
            <a:off x="8614634" y="1489542"/>
            <a:ext cx="1345316" cy="11829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2" name="Picture 71" descr="Logo&#10;&#10;Description automatically generated">
            <a:extLst>
              <a:ext uri="{FF2B5EF4-FFF2-40B4-BE49-F238E27FC236}">
                <a16:creationId xmlns:a16="http://schemas.microsoft.com/office/drawing/2014/main" id="{8B4517D0-A6BD-36D0-63A2-725863AD2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5756" y="3088973"/>
            <a:ext cx="1344816" cy="13448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3" name="Picture 72" descr="A picture containing text, clipart, vector graphics&#10;&#10;Description automatically generated">
            <a:extLst>
              <a:ext uri="{FF2B5EF4-FFF2-40B4-BE49-F238E27FC236}">
                <a16:creationId xmlns:a16="http://schemas.microsoft.com/office/drawing/2014/main" id="{1AD595FF-0430-E749-1751-454D384148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5756" y="4913342"/>
            <a:ext cx="1344815" cy="11523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74" name="Straight Arrow Connector 73">
            <a:extLst>
              <a:ext uri="{FF2B5EF4-FFF2-40B4-BE49-F238E27FC236}">
                <a16:creationId xmlns:a16="http://schemas.microsoft.com/office/drawing/2014/main" id="{26FB582C-841A-ADEE-7E05-19C916DA4CC2}"/>
              </a:ext>
            </a:extLst>
          </p:cNvPr>
          <p:cNvCxnSpPr>
            <a:cxnSpLocks/>
          </p:cNvCxnSpPr>
          <p:nvPr/>
        </p:nvCxnSpPr>
        <p:spPr>
          <a:xfrm flipV="1">
            <a:off x="7174387" y="2592438"/>
            <a:ext cx="974921" cy="945131"/>
          </a:xfrm>
          <a:prstGeom prst="straightConnector1">
            <a:avLst/>
          </a:prstGeom>
          <a:ln w="63500" cmpd="sng">
            <a:solidFill>
              <a:srgbClr val="00B0F0"/>
            </a:solidFill>
            <a:prstDash val="sysDash"/>
            <a:round/>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8476662-916A-4040-8C06-DD9B276317CA}"/>
              </a:ext>
            </a:extLst>
          </p:cNvPr>
          <p:cNvCxnSpPr>
            <a:cxnSpLocks/>
          </p:cNvCxnSpPr>
          <p:nvPr/>
        </p:nvCxnSpPr>
        <p:spPr>
          <a:xfrm flipV="1">
            <a:off x="7174387" y="3870996"/>
            <a:ext cx="974921" cy="8119"/>
          </a:xfrm>
          <a:prstGeom prst="straightConnector1">
            <a:avLst/>
          </a:prstGeom>
          <a:ln w="63500" cmpd="sng">
            <a:solidFill>
              <a:srgbClr val="00B0F0"/>
            </a:solidFill>
            <a:prstDash val="sysDash"/>
            <a:round/>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3CC87E4-1CCB-230C-643F-E14AAE2B3344}"/>
              </a:ext>
            </a:extLst>
          </p:cNvPr>
          <p:cNvCxnSpPr>
            <a:cxnSpLocks/>
          </p:cNvCxnSpPr>
          <p:nvPr/>
        </p:nvCxnSpPr>
        <p:spPr>
          <a:xfrm>
            <a:off x="7174387" y="4206847"/>
            <a:ext cx="1067445" cy="1026335"/>
          </a:xfrm>
          <a:prstGeom prst="straightConnector1">
            <a:avLst/>
          </a:prstGeom>
          <a:ln w="63500" cmpd="sng">
            <a:solidFill>
              <a:srgbClr val="00B0F0"/>
            </a:solidFill>
            <a:prstDash val="sysDash"/>
            <a:round/>
            <a:headEnd type="oval"/>
            <a:tailEnd type="stealth"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6A18C2B-84BF-9EE6-D3F6-57FAAE2FB999}"/>
              </a:ext>
            </a:extLst>
          </p:cNvPr>
          <p:cNvGrpSpPr/>
          <p:nvPr/>
        </p:nvGrpSpPr>
        <p:grpSpPr>
          <a:xfrm>
            <a:off x="2216074" y="2323301"/>
            <a:ext cx="445509" cy="931821"/>
            <a:chOff x="7485745" y="4324563"/>
            <a:chExt cx="1101023" cy="2302886"/>
          </a:xfrm>
        </p:grpSpPr>
        <p:sp>
          <p:nvSpPr>
            <p:cNvPr id="78" name="Rectangle: Rounded Corners 77">
              <a:extLst>
                <a:ext uri="{FF2B5EF4-FFF2-40B4-BE49-F238E27FC236}">
                  <a16:creationId xmlns:a16="http://schemas.microsoft.com/office/drawing/2014/main" id="{77F318A4-BBA0-E046-E0BC-BDA46DED4AF0}"/>
                </a:ext>
              </a:extLst>
            </p:cNvPr>
            <p:cNvSpPr/>
            <p:nvPr/>
          </p:nvSpPr>
          <p:spPr>
            <a:xfrm>
              <a:off x="7485745" y="4349399"/>
              <a:ext cx="1101023" cy="22780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79" name="Picture 13">
              <a:extLst>
                <a:ext uri="{FF2B5EF4-FFF2-40B4-BE49-F238E27FC236}">
                  <a16:creationId xmlns:a16="http://schemas.microsoft.com/office/drawing/2014/main" id="{F30900AA-CCD9-1E79-9247-46C243DC8526}"/>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961" b="99219" l="13281" r="92969">
                          <a14:foregroundMark x1="47070" y1="89063" x2="50586" y2="95313"/>
                          <a14:foregroundMark x1="61719" y1="89258" x2="35938" y2="90039"/>
                          <a14:foregroundMark x1="41992" y1="90234" x2="44531" y2="99609"/>
                          <a14:foregroundMark x1="25781" y1="83789" x2="17969" y2="83789"/>
                          <a14:foregroundMark x1="28320" y1="84570" x2="20703" y2="83789"/>
                          <a14:foregroundMark x1="25586" y1="79688" x2="23828" y2="85742"/>
                          <a14:foregroundMark x1="25586" y1="83398" x2="33789" y2="92188"/>
                          <a14:foregroundMark x1="76563" y1="84375" x2="60547" y2="91797"/>
                          <a14:foregroundMark x1="74219" y1="84375" x2="60352" y2="75195"/>
                          <a14:foregroundMark x1="76172" y1="83008" x2="66211" y2="94727"/>
                          <a14:foregroundMark x1="80859" y1="83398" x2="64258" y2="90039"/>
                          <a14:foregroundMark x1="81445" y1="83008" x2="92969" y2="86328"/>
                          <a14:foregroundMark x1="18164" y1="84570" x2="13281" y2="83594"/>
                          <a14:foregroundMark x1="42969" y1="41602" x2="40625" y2="48633"/>
                          <a14:foregroundMark x1="58789" y1="42773" x2="58984" y2="50000"/>
                        </a14:backgroundRemoval>
                      </a14:imgEffect>
                    </a14:imgLayer>
                  </a14:imgProps>
                </a:ext>
                <a:ext uri="{28A0092B-C50C-407E-A947-70E740481C1C}">
                  <a14:useLocalDpi xmlns:a14="http://schemas.microsoft.com/office/drawing/2010/main" val="0"/>
                </a:ext>
              </a:extLst>
            </a:blip>
            <a:srcRect l="13467" r="13467"/>
            <a:stretch/>
          </p:blipFill>
          <p:spPr bwMode="auto">
            <a:xfrm>
              <a:off x="7684584" y="4324563"/>
              <a:ext cx="705713" cy="83414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5">
              <a:extLst>
                <a:ext uri="{FF2B5EF4-FFF2-40B4-BE49-F238E27FC236}">
                  <a16:creationId xmlns:a16="http://schemas.microsoft.com/office/drawing/2014/main" id="{6FDABBCC-B015-19EC-AB22-36401A489B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15600" y="5426270"/>
              <a:ext cx="843681" cy="7286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8770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extBox 2">
            <a:extLst>
              <a:ext uri="{FF2B5EF4-FFF2-40B4-BE49-F238E27FC236}">
                <a16:creationId xmlns:a16="http://schemas.microsoft.com/office/drawing/2014/main" id="{40C0C3E7-7A15-2255-1540-8A414BE094E9}"/>
              </a:ext>
            </a:extLst>
          </p:cNvPr>
          <p:cNvSpPr txBox="1"/>
          <p:nvPr/>
        </p:nvSpPr>
        <p:spPr>
          <a:xfrm>
            <a:off x="802640" y="1043285"/>
            <a:ext cx="4632960" cy="461665"/>
          </a:xfrm>
          <a:prstGeom prst="rect">
            <a:avLst/>
          </a:prstGeom>
          <a:noFill/>
        </p:spPr>
        <p:txBody>
          <a:bodyPr wrap="square" rtlCol="0">
            <a:spAutoFit/>
          </a:bodyPr>
          <a:lstStyle/>
          <a:p>
            <a:pPr marL="342900" indent="-342900">
              <a:buFont typeface="Arial" panose="020B0604020202020204" pitchFamily="34" charset="0"/>
              <a:buChar char="•"/>
            </a:pPr>
            <a:r>
              <a:rPr lang="vi-VN" sz="2400"/>
              <a:t>Sơ đồ khối thiết bị</a:t>
            </a:r>
          </a:p>
        </p:txBody>
      </p:sp>
      <p:pic>
        <p:nvPicPr>
          <p:cNvPr id="4" name="Picture 3" descr="A rectangular box with text and numbers&#10;&#10;Description automatically generated with medium confidence">
            <a:extLst>
              <a:ext uri="{FF2B5EF4-FFF2-40B4-BE49-F238E27FC236}">
                <a16:creationId xmlns:a16="http://schemas.microsoft.com/office/drawing/2014/main" id="{D2945279-F9BB-B92D-FE1C-8EFAF85107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585" y="1998497"/>
            <a:ext cx="5940895" cy="3716503"/>
          </a:xfrm>
          <a:prstGeom prst="rect">
            <a:avLst/>
          </a:prstGeom>
          <a:noFill/>
          <a:ln>
            <a:noFill/>
          </a:ln>
        </p:spPr>
      </p:pic>
      <p:sp>
        <p:nvSpPr>
          <p:cNvPr id="8" name="Rectangle 7">
            <a:extLst>
              <a:ext uri="{FF2B5EF4-FFF2-40B4-BE49-F238E27FC236}">
                <a16:creationId xmlns:a16="http://schemas.microsoft.com/office/drawing/2014/main" id="{4AE0F320-089A-A358-21C1-079F2EFB2CD3}"/>
              </a:ext>
            </a:extLst>
          </p:cNvPr>
          <p:cNvSpPr/>
          <p:nvPr/>
        </p:nvSpPr>
        <p:spPr>
          <a:xfrm>
            <a:off x="538480" y="2112922"/>
            <a:ext cx="5730316" cy="3499049"/>
          </a:xfrm>
          <a:prstGeom prst="rect">
            <a:avLst/>
          </a:prstGeom>
          <a:noFill/>
          <a:ln w="28575">
            <a:solidFill>
              <a:schemeClr val="accent6">
                <a:lumMod val="60000"/>
                <a:lumOff val="4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89CE440C-28FC-9C1E-8BF9-F0F968AEAA91}"/>
              </a:ext>
            </a:extLst>
          </p:cNvPr>
          <p:cNvSpPr/>
          <p:nvPr/>
        </p:nvSpPr>
        <p:spPr>
          <a:xfrm>
            <a:off x="7362606" y="2278102"/>
            <a:ext cx="5161186" cy="461665"/>
          </a:xfrm>
          <a:prstGeom prst="rect">
            <a:avLst/>
          </a:prstGeom>
        </p:spPr>
        <p:txBody>
          <a:bodyPr wrap="square">
            <a:spAutoFit/>
          </a:bodyPr>
          <a:lstStyle/>
          <a:p>
            <a:r>
              <a:rPr lang="en-US" sz="2400" i="1" dirty="0">
                <a:cs typeface="Arial" panose="020B0604020202020204" pitchFamily="34" charset="0"/>
              </a:rPr>
              <a:t>Tiêu chí lựa chọn linh kiện từng khối</a:t>
            </a:r>
            <a:endParaRPr lang="vi-VN" sz="2400" i="1" dirty="0">
              <a:cs typeface="Arial" panose="020B0604020202020204" pitchFamily="34" charset="0"/>
            </a:endParaRPr>
          </a:p>
        </p:txBody>
      </p:sp>
      <p:pic>
        <p:nvPicPr>
          <p:cNvPr id="10" name="Picture 9">
            <a:extLst>
              <a:ext uri="{FF2B5EF4-FFF2-40B4-BE49-F238E27FC236}">
                <a16:creationId xmlns:a16="http://schemas.microsoft.com/office/drawing/2014/main" id="{D1D9F757-AF9D-40F0-A2B5-B2887988D469}"/>
              </a:ext>
            </a:extLst>
          </p:cNvPr>
          <p:cNvPicPr>
            <a:picLocks noChangeAspect="1"/>
          </p:cNvPicPr>
          <p:nvPr/>
        </p:nvPicPr>
        <p:blipFill>
          <a:blip r:embed="rId4"/>
          <a:stretch>
            <a:fillRect/>
          </a:stretch>
        </p:blipFill>
        <p:spPr>
          <a:xfrm>
            <a:off x="6466840" y="1813303"/>
            <a:ext cx="869523" cy="999348"/>
          </a:xfrm>
          <a:prstGeom prst="rect">
            <a:avLst/>
          </a:prstGeom>
        </p:spPr>
      </p:pic>
      <p:graphicFrame>
        <p:nvGraphicFramePr>
          <p:cNvPr id="11" name="Diagram 10">
            <a:extLst>
              <a:ext uri="{FF2B5EF4-FFF2-40B4-BE49-F238E27FC236}">
                <a16:creationId xmlns:a16="http://schemas.microsoft.com/office/drawing/2014/main" id="{9F681B02-DEDA-0F55-587B-1800412FE764}"/>
              </a:ext>
            </a:extLst>
          </p:cNvPr>
          <p:cNvGraphicFramePr/>
          <p:nvPr>
            <p:extLst>
              <p:ext uri="{D42A27DB-BD31-4B8C-83A1-F6EECF244321}">
                <p14:modId xmlns:p14="http://schemas.microsoft.com/office/powerpoint/2010/main" val="542234021"/>
              </p:ext>
            </p:extLst>
          </p:nvPr>
        </p:nvGraphicFramePr>
        <p:xfrm>
          <a:off x="6466840" y="2715647"/>
          <a:ext cx="5049520" cy="29993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0149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5" name="Picture 2" descr="Kết quả hình ảnh cho stm32f103C8T6">
            <a:extLst>
              <a:ext uri="{FF2B5EF4-FFF2-40B4-BE49-F238E27FC236}">
                <a16:creationId xmlns:a16="http://schemas.microsoft.com/office/drawing/2014/main" id="{D3CC0C69-D369-2AE3-C8B4-BD33D6B81D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2" t="20286" r="22572" b="29429"/>
          <a:stretch/>
        </p:blipFill>
        <p:spPr bwMode="auto">
          <a:xfrm>
            <a:off x="5643397" y="2931477"/>
            <a:ext cx="1047799" cy="96048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Kết quả hình ảnh cho module sim 900a">
            <a:extLst>
              <a:ext uri="{FF2B5EF4-FFF2-40B4-BE49-F238E27FC236}">
                <a16:creationId xmlns:a16="http://schemas.microsoft.com/office/drawing/2014/main" id="{9E127AFB-AC0E-A5B8-3674-8B86F6B8C7B3}"/>
              </a:ext>
            </a:extLst>
          </p:cNvPr>
          <p:cNvSpPr>
            <a:spLocks noChangeAspect="1" noChangeArrowheads="1"/>
          </p:cNvSpPr>
          <p:nvPr/>
        </p:nvSpPr>
        <p:spPr bwMode="auto">
          <a:xfrm>
            <a:off x="6123690" y="35229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lowchart: Connector 11">
            <a:extLst>
              <a:ext uri="{FF2B5EF4-FFF2-40B4-BE49-F238E27FC236}">
                <a16:creationId xmlns:a16="http://schemas.microsoft.com/office/drawing/2014/main" id="{5E1F6DC5-6FC3-16A9-A8CA-C085EA517CFA}"/>
              </a:ext>
            </a:extLst>
          </p:cNvPr>
          <p:cNvSpPr/>
          <p:nvPr/>
        </p:nvSpPr>
        <p:spPr>
          <a:xfrm>
            <a:off x="5240371" y="2717284"/>
            <a:ext cx="1891598" cy="1828800"/>
          </a:xfrm>
          <a:prstGeom prst="flowChartConnector">
            <a:avLst/>
          </a:prstGeom>
          <a:noFill/>
          <a:ln w="38100">
            <a:solidFill>
              <a:schemeClr val="accent4"/>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Google Shape;156;p19">
            <a:extLst>
              <a:ext uri="{FF2B5EF4-FFF2-40B4-BE49-F238E27FC236}">
                <a16:creationId xmlns:a16="http://schemas.microsoft.com/office/drawing/2014/main" id="{7472C6DC-D46F-57DD-7D94-E2EF9B0157CD}"/>
              </a:ext>
            </a:extLst>
          </p:cNvPr>
          <p:cNvSpPr/>
          <p:nvPr/>
        </p:nvSpPr>
        <p:spPr>
          <a:xfrm rot="10800000">
            <a:off x="4938730" y="5114836"/>
            <a:ext cx="2511391" cy="1205097"/>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sp>
        <p:nvSpPr>
          <p:cNvPr id="14" name="Google Shape;156;p19">
            <a:extLst>
              <a:ext uri="{FF2B5EF4-FFF2-40B4-BE49-F238E27FC236}">
                <a16:creationId xmlns:a16="http://schemas.microsoft.com/office/drawing/2014/main" id="{ECC73331-2425-1DB5-8378-646F69E97F20}"/>
              </a:ext>
            </a:extLst>
          </p:cNvPr>
          <p:cNvSpPr/>
          <p:nvPr/>
        </p:nvSpPr>
        <p:spPr>
          <a:xfrm rot="10800000">
            <a:off x="2151556" y="156633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cxnSp>
        <p:nvCxnSpPr>
          <p:cNvPr id="15" name="Google Shape;146;p19">
            <a:extLst>
              <a:ext uri="{FF2B5EF4-FFF2-40B4-BE49-F238E27FC236}">
                <a16:creationId xmlns:a16="http://schemas.microsoft.com/office/drawing/2014/main" id="{0D4188D1-E893-9F19-1977-D09350F4C1F1}"/>
              </a:ext>
            </a:extLst>
          </p:cNvPr>
          <p:cNvCxnSpPr>
            <a:cxnSpLocks/>
            <a:stCxn id="12" idx="4"/>
            <a:endCxn id="13" idx="2"/>
          </p:cNvCxnSpPr>
          <p:nvPr/>
        </p:nvCxnSpPr>
        <p:spPr>
          <a:xfrm>
            <a:off x="6186170" y="4546084"/>
            <a:ext cx="8255" cy="568752"/>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1A7698D-C043-73E3-1F3A-2FC808B4FBEC}"/>
              </a:ext>
            </a:extLst>
          </p:cNvPr>
          <p:cNvPicPr>
            <a:picLocks noChangeAspect="1"/>
          </p:cNvPicPr>
          <p:nvPr/>
        </p:nvPicPr>
        <p:blipFill>
          <a:blip r:embed="rId4"/>
          <a:stretch>
            <a:fillRect/>
          </a:stretch>
        </p:blipFill>
        <p:spPr>
          <a:xfrm>
            <a:off x="2706766" y="3122884"/>
            <a:ext cx="943628" cy="1080964"/>
          </a:xfrm>
          <a:prstGeom prst="rect">
            <a:avLst/>
          </a:prstGeom>
        </p:spPr>
      </p:pic>
      <p:sp>
        <p:nvSpPr>
          <p:cNvPr id="17" name="Google Shape;156;p19">
            <a:extLst>
              <a:ext uri="{FF2B5EF4-FFF2-40B4-BE49-F238E27FC236}">
                <a16:creationId xmlns:a16="http://schemas.microsoft.com/office/drawing/2014/main" id="{2DA9AF54-AE93-4C19-D63F-0879F15D6B94}"/>
              </a:ext>
            </a:extLst>
          </p:cNvPr>
          <p:cNvSpPr/>
          <p:nvPr/>
        </p:nvSpPr>
        <p:spPr>
          <a:xfrm rot="10800000">
            <a:off x="4840996" y="827649"/>
            <a:ext cx="2690351" cy="1204144"/>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cxnSp>
        <p:nvCxnSpPr>
          <p:cNvPr id="18" name="Google Shape;146;p19">
            <a:extLst>
              <a:ext uri="{FF2B5EF4-FFF2-40B4-BE49-F238E27FC236}">
                <a16:creationId xmlns:a16="http://schemas.microsoft.com/office/drawing/2014/main" id="{EC202A0E-D256-74E7-74DF-805888F5ED07}"/>
              </a:ext>
            </a:extLst>
          </p:cNvPr>
          <p:cNvCxnSpPr>
            <a:cxnSpLocks/>
            <a:stCxn id="12" idx="0"/>
            <a:endCxn id="17" idx="0"/>
          </p:cNvCxnSpPr>
          <p:nvPr/>
        </p:nvCxnSpPr>
        <p:spPr>
          <a:xfrm flipH="1" flipV="1">
            <a:off x="6186168" y="2031796"/>
            <a:ext cx="2" cy="685491"/>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C1B7EA00-A5D2-BE09-D12F-09978AC56A7B}"/>
              </a:ext>
            </a:extLst>
          </p:cNvPr>
          <p:cNvSpPr txBox="1"/>
          <p:nvPr/>
        </p:nvSpPr>
        <p:spPr>
          <a:xfrm>
            <a:off x="5562234" y="3804532"/>
            <a:ext cx="1289135" cy="369332"/>
          </a:xfrm>
          <a:prstGeom prst="rect">
            <a:avLst/>
          </a:prstGeom>
          <a:noFill/>
        </p:spPr>
        <p:txBody>
          <a:bodyPr wrap="none" rtlCol="0">
            <a:spAutoFit/>
          </a:bodyPr>
          <a:lstStyle/>
          <a:p>
            <a:r>
              <a:rPr lang="en-US" dirty="0"/>
              <a:t>STM32F103</a:t>
            </a:r>
          </a:p>
        </p:txBody>
      </p:sp>
      <p:sp>
        <p:nvSpPr>
          <p:cNvPr id="20" name="Google Shape;156;p19">
            <a:extLst>
              <a:ext uri="{FF2B5EF4-FFF2-40B4-BE49-F238E27FC236}">
                <a16:creationId xmlns:a16="http://schemas.microsoft.com/office/drawing/2014/main" id="{C2388C9D-2379-E1B8-7ADE-5B77F836122B}"/>
              </a:ext>
            </a:extLst>
          </p:cNvPr>
          <p:cNvSpPr/>
          <p:nvPr/>
        </p:nvSpPr>
        <p:spPr>
          <a:xfrm rot="10800000">
            <a:off x="2145071" y="2986126"/>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sp>
        <p:nvSpPr>
          <p:cNvPr id="21" name="Google Shape;156;p19">
            <a:extLst>
              <a:ext uri="{FF2B5EF4-FFF2-40B4-BE49-F238E27FC236}">
                <a16:creationId xmlns:a16="http://schemas.microsoft.com/office/drawing/2014/main" id="{89E6C228-08BC-1A59-1972-EB5125FB3AF5}"/>
              </a:ext>
            </a:extLst>
          </p:cNvPr>
          <p:cNvSpPr/>
          <p:nvPr/>
        </p:nvSpPr>
        <p:spPr>
          <a:xfrm rot="10800000">
            <a:off x="2152017" y="443760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cxnSp>
        <p:nvCxnSpPr>
          <p:cNvPr id="22" name="Đường nối Thẳng 16">
            <a:extLst>
              <a:ext uri="{FF2B5EF4-FFF2-40B4-BE49-F238E27FC236}">
                <a16:creationId xmlns:a16="http://schemas.microsoft.com/office/drawing/2014/main" id="{E23A9376-D04B-47DD-F8A5-409A41D26C67}"/>
              </a:ext>
            </a:extLst>
          </p:cNvPr>
          <p:cNvCxnSpPr>
            <a:stCxn id="20" idx="1"/>
            <a:endCxn id="12" idx="2"/>
          </p:cNvCxnSpPr>
          <p:nvPr/>
        </p:nvCxnSpPr>
        <p:spPr>
          <a:xfrm>
            <a:off x="4093223" y="3631684"/>
            <a:ext cx="114714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Đường nối Thẳng 51">
            <a:extLst>
              <a:ext uri="{FF2B5EF4-FFF2-40B4-BE49-F238E27FC236}">
                <a16:creationId xmlns:a16="http://schemas.microsoft.com/office/drawing/2014/main" id="{887CB77B-82DB-9638-5DF9-FB0B7D65E97D}"/>
              </a:ext>
            </a:extLst>
          </p:cNvPr>
          <p:cNvCxnSpPr>
            <a:stCxn id="14" idx="1"/>
            <a:endCxn id="12" idx="1"/>
          </p:cNvCxnSpPr>
          <p:nvPr/>
        </p:nvCxnSpPr>
        <p:spPr>
          <a:xfrm>
            <a:off x="4099711" y="2211888"/>
            <a:ext cx="1417681"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Đường nối Thẳng 53">
            <a:extLst>
              <a:ext uri="{FF2B5EF4-FFF2-40B4-BE49-F238E27FC236}">
                <a16:creationId xmlns:a16="http://schemas.microsoft.com/office/drawing/2014/main" id="{6C7F668E-072A-0C12-03C9-D123BD3E2A7C}"/>
              </a:ext>
            </a:extLst>
          </p:cNvPr>
          <p:cNvCxnSpPr>
            <a:stCxn id="21" idx="1"/>
            <a:endCxn id="12" idx="3"/>
          </p:cNvCxnSpPr>
          <p:nvPr/>
        </p:nvCxnSpPr>
        <p:spPr>
          <a:xfrm flipV="1">
            <a:off x="4100169" y="4278262"/>
            <a:ext cx="141722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25" name="Google Shape;156;p19">
            <a:extLst>
              <a:ext uri="{FF2B5EF4-FFF2-40B4-BE49-F238E27FC236}">
                <a16:creationId xmlns:a16="http://schemas.microsoft.com/office/drawing/2014/main" id="{432DD16F-C790-7842-0555-465B42C83935}"/>
              </a:ext>
            </a:extLst>
          </p:cNvPr>
          <p:cNvSpPr/>
          <p:nvPr/>
        </p:nvSpPr>
        <p:spPr>
          <a:xfrm rot="10800000">
            <a:off x="8262870" y="156633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sp>
        <p:nvSpPr>
          <p:cNvPr id="26" name="Google Shape;156;p19">
            <a:extLst>
              <a:ext uri="{FF2B5EF4-FFF2-40B4-BE49-F238E27FC236}">
                <a16:creationId xmlns:a16="http://schemas.microsoft.com/office/drawing/2014/main" id="{53301A08-C737-19B0-DC77-5B4FA6E23B4C}"/>
              </a:ext>
            </a:extLst>
          </p:cNvPr>
          <p:cNvSpPr/>
          <p:nvPr/>
        </p:nvSpPr>
        <p:spPr>
          <a:xfrm rot="10800000">
            <a:off x="8256385" y="2986126"/>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sp>
        <p:nvSpPr>
          <p:cNvPr id="27" name="Google Shape;156;p19">
            <a:extLst>
              <a:ext uri="{FF2B5EF4-FFF2-40B4-BE49-F238E27FC236}">
                <a16:creationId xmlns:a16="http://schemas.microsoft.com/office/drawing/2014/main" id="{518E4FB8-5D51-C4B3-5AE4-E09C044C0A98}"/>
              </a:ext>
            </a:extLst>
          </p:cNvPr>
          <p:cNvSpPr/>
          <p:nvPr/>
        </p:nvSpPr>
        <p:spPr>
          <a:xfrm rot="10800000">
            <a:off x="8263331" y="443760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endParaRPr>
              <a:latin typeface="Arial" panose="020B0604020202020204" pitchFamily="34" charset="0"/>
              <a:cs typeface="Arial" panose="020B0604020202020204" pitchFamily="34" charset="0"/>
            </a:endParaRPr>
          </a:p>
        </p:txBody>
      </p:sp>
      <p:cxnSp>
        <p:nvCxnSpPr>
          <p:cNvPr id="28" name="Đường nối Thẳng 58">
            <a:extLst>
              <a:ext uri="{FF2B5EF4-FFF2-40B4-BE49-F238E27FC236}">
                <a16:creationId xmlns:a16="http://schemas.microsoft.com/office/drawing/2014/main" id="{E32EA278-CC28-F48B-4902-AE3F715AB198}"/>
              </a:ext>
            </a:extLst>
          </p:cNvPr>
          <p:cNvCxnSpPr>
            <a:stCxn id="12" idx="7"/>
            <a:endCxn id="25" idx="3"/>
          </p:cNvCxnSpPr>
          <p:nvPr/>
        </p:nvCxnSpPr>
        <p:spPr>
          <a:xfrm flipV="1">
            <a:off x="6854954" y="2211888"/>
            <a:ext cx="1407919"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Đường nối Thẳng 60">
            <a:extLst>
              <a:ext uri="{FF2B5EF4-FFF2-40B4-BE49-F238E27FC236}">
                <a16:creationId xmlns:a16="http://schemas.microsoft.com/office/drawing/2014/main" id="{AEB3026E-5077-9C0B-D8AB-27B2A4E904F2}"/>
              </a:ext>
            </a:extLst>
          </p:cNvPr>
          <p:cNvCxnSpPr>
            <a:stCxn id="12" idx="6"/>
            <a:endCxn id="26" idx="3"/>
          </p:cNvCxnSpPr>
          <p:nvPr/>
        </p:nvCxnSpPr>
        <p:spPr>
          <a:xfrm>
            <a:off x="7131969" y="3631684"/>
            <a:ext cx="112441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Đường nối Thẳng 64">
            <a:extLst>
              <a:ext uri="{FF2B5EF4-FFF2-40B4-BE49-F238E27FC236}">
                <a16:creationId xmlns:a16="http://schemas.microsoft.com/office/drawing/2014/main" id="{08DD050B-7B4F-B292-EF8E-56C465934CF7}"/>
              </a:ext>
            </a:extLst>
          </p:cNvPr>
          <p:cNvCxnSpPr>
            <a:stCxn id="12" idx="5"/>
            <a:endCxn id="27" idx="3"/>
          </p:cNvCxnSpPr>
          <p:nvPr/>
        </p:nvCxnSpPr>
        <p:spPr>
          <a:xfrm>
            <a:off x="6854951" y="4278262"/>
            <a:ext cx="140838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31" name="Hình Bầu dục 79">
            <a:extLst>
              <a:ext uri="{FF2B5EF4-FFF2-40B4-BE49-F238E27FC236}">
                <a16:creationId xmlns:a16="http://schemas.microsoft.com/office/drawing/2014/main" id="{44E8EB85-D63A-8C22-6CA6-122ED35371AC}"/>
              </a:ext>
            </a:extLst>
          </p:cNvPr>
          <p:cNvSpPr/>
          <p:nvPr/>
        </p:nvSpPr>
        <p:spPr>
          <a:xfrm>
            <a:off x="6105848" y="4131243"/>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32" name="Hộp Văn bản 73">
            <a:extLst>
              <a:ext uri="{FF2B5EF4-FFF2-40B4-BE49-F238E27FC236}">
                <a16:creationId xmlns:a16="http://schemas.microsoft.com/office/drawing/2014/main" id="{A39C56B7-B0D4-EA40-3CAA-EFBED32B2795}"/>
              </a:ext>
            </a:extLst>
          </p:cNvPr>
          <p:cNvSpPr txBox="1"/>
          <p:nvPr/>
        </p:nvSpPr>
        <p:spPr>
          <a:xfrm>
            <a:off x="2422523" y="1888725"/>
            <a:ext cx="1590684" cy="646331"/>
          </a:xfrm>
          <a:prstGeom prst="rect">
            <a:avLst/>
          </a:prstGeom>
          <a:noFill/>
        </p:spPr>
        <p:txBody>
          <a:bodyPr wrap="square" rtlCol="0">
            <a:spAutoFit/>
          </a:bodyPr>
          <a:lstStyle/>
          <a:p>
            <a:r>
              <a:rPr lang="en-US" dirty="0"/>
              <a:t>NGUỒN XUNG</a:t>
            </a:r>
          </a:p>
          <a:p>
            <a:r>
              <a:rPr lang="en-US" dirty="0"/>
              <a:t>NGUỒN LDO</a:t>
            </a:r>
          </a:p>
        </p:txBody>
      </p:sp>
      <p:sp>
        <p:nvSpPr>
          <p:cNvPr id="33" name="Hình Bầu dục 81">
            <a:extLst>
              <a:ext uri="{FF2B5EF4-FFF2-40B4-BE49-F238E27FC236}">
                <a16:creationId xmlns:a16="http://schemas.microsoft.com/office/drawing/2014/main" id="{6414550C-9335-F03C-5C67-C7EDCA982FCF}"/>
              </a:ext>
            </a:extLst>
          </p:cNvPr>
          <p:cNvSpPr/>
          <p:nvPr/>
        </p:nvSpPr>
        <p:spPr>
          <a:xfrm>
            <a:off x="2235067" y="210342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34" name="Hình Bầu dục 82">
            <a:extLst>
              <a:ext uri="{FF2B5EF4-FFF2-40B4-BE49-F238E27FC236}">
                <a16:creationId xmlns:a16="http://schemas.microsoft.com/office/drawing/2014/main" id="{CD65EFF7-096D-5CAC-B21F-098C1F23FD0C}"/>
              </a:ext>
            </a:extLst>
          </p:cNvPr>
          <p:cNvSpPr/>
          <p:nvPr/>
        </p:nvSpPr>
        <p:spPr>
          <a:xfrm>
            <a:off x="2350408" y="3530732"/>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sp>
        <p:nvSpPr>
          <p:cNvPr id="35" name="Hình Bầu dục 86">
            <a:extLst>
              <a:ext uri="{FF2B5EF4-FFF2-40B4-BE49-F238E27FC236}">
                <a16:creationId xmlns:a16="http://schemas.microsoft.com/office/drawing/2014/main" id="{D4787545-B74A-7B58-07DA-9D4F8C4633A0}"/>
              </a:ext>
            </a:extLst>
          </p:cNvPr>
          <p:cNvSpPr/>
          <p:nvPr/>
        </p:nvSpPr>
        <p:spPr>
          <a:xfrm>
            <a:off x="2347862" y="496708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pic>
        <p:nvPicPr>
          <p:cNvPr id="36" name="Hình ảnh 83">
            <a:extLst>
              <a:ext uri="{FF2B5EF4-FFF2-40B4-BE49-F238E27FC236}">
                <a16:creationId xmlns:a16="http://schemas.microsoft.com/office/drawing/2014/main" id="{51A21199-21AD-B5A5-50DC-0D0D1FB55767}"/>
              </a:ext>
            </a:extLst>
          </p:cNvPr>
          <p:cNvPicPr>
            <a:picLocks noChangeAspect="1"/>
          </p:cNvPicPr>
          <p:nvPr/>
        </p:nvPicPr>
        <p:blipFill>
          <a:blip r:embed="rId5"/>
          <a:stretch>
            <a:fillRect/>
          </a:stretch>
        </p:blipFill>
        <p:spPr>
          <a:xfrm>
            <a:off x="5330625" y="1166569"/>
            <a:ext cx="646999" cy="611616"/>
          </a:xfrm>
          <a:prstGeom prst="rect">
            <a:avLst/>
          </a:prstGeom>
        </p:spPr>
      </p:pic>
      <p:sp>
        <p:nvSpPr>
          <p:cNvPr id="37" name="Hình Bầu dục 92">
            <a:extLst>
              <a:ext uri="{FF2B5EF4-FFF2-40B4-BE49-F238E27FC236}">
                <a16:creationId xmlns:a16="http://schemas.microsoft.com/office/drawing/2014/main" id="{8B5A78A7-ED80-12FC-04E6-9A86D29B22E3}"/>
              </a:ext>
            </a:extLst>
          </p:cNvPr>
          <p:cNvSpPr/>
          <p:nvPr/>
        </p:nvSpPr>
        <p:spPr>
          <a:xfrm>
            <a:off x="5038465" y="1328769"/>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sp>
        <p:nvSpPr>
          <p:cNvPr id="39" name="Hình Bầu dục 101">
            <a:extLst>
              <a:ext uri="{FF2B5EF4-FFF2-40B4-BE49-F238E27FC236}">
                <a16:creationId xmlns:a16="http://schemas.microsoft.com/office/drawing/2014/main" id="{79B15575-613B-279F-FFD7-E4A58717D45E}"/>
              </a:ext>
            </a:extLst>
          </p:cNvPr>
          <p:cNvSpPr/>
          <p:nvPr/>
        </p:nvSpPr>
        <p:spPr>
          <a:xfrm>
            <a:off x="5075730" y="557061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pic>
        <p:nvPicPr>
          <p:cNvPr id="40" name="Hình ảnh 97">
            <a:extLst>
              <a:ext uri="{FF2B5EF4-FFF2-40B4-BE49-F238E27FC236}">
                <a16:creationId xmlns:a16="http://schemas.microsoft.com/office/drawing/2014/main" id="{C1F9ADAF-0025-3CCC-3694-A47F9DDEB00C}"/>
              </a:ext>
            </a:extLst>
          </p:cNvPr>
          <p:cNvPicPr>
            <a:picLocks noChangeAspect="1"/>
          </p:cNvPicPr>
          <p:nvPr/>
        </p:nvPicPr>
        <p:blipFill>
          <a:blip r:embed="rId6"/>
          <a:stretch>
            <a:fillRect/>
          </a:stretch>
        </p:blipFill>
        <p:spPr>
          <a:xfrm>
            <a:off x="8877080" y="2261916"/>
            <a:ext cx="663183" cy="550174"/>
          </a:xfrm>
          <a:prstGeom prst="rect">
            <a:avLst/>
          </a:prstGeom>
        </p:spPr>
      </p:pic>
      <p:sp>
        <p:nvSpPr>
          <p:cNvPr id="41" name="Hình Bầu dục 105">
            <a:extLst>
              <a:ext uri="{FF2B5EF4-FFF2-40B4-BE49-F238E27FC236}">
                <a16:creationId xmlns:a16="http://schemas.microsoft.com/office/drawing/2014/main" id="{615FF097-F87A-03F8-1782-95F5DDEC2A14}"/>
              </a:ext>
            </a:extLst>
          </p:cNvPr>
          <p:cNvSpPr/>
          <p:nvPr/>
        </p:nvSpPr>
        <p:spPr>
          <a:xfrm>
            <a:off x="9824860" y="2103422"/>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42" name="Hình Bầu dục 107">
            <a:extLst>
              <a:ext uri="{FF2B5EF4-FFF2-40B4-BE49-F238E27FC236}">
                <a16:creationId xmlns:a16="http://schemas.microsoft.com/office/drawing/2014/main" id="{1113FEE0-CD54-68BB-464E-2199C9A7BC00}"/>
              </a:ext>
            </a:extLst>
          </p:cNvPr>
          <p:cNvSpPr/>
          <p:nvPr/>
        </p:nvSpPr>
        <p:spPr>
          <a:xfrm>
            <a:off x="9898584" y="3497134"/>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pic>
        <p:nvPicPr>
          <p:cNvPr id="43" name="Hình ảnh 103">
            <a:extLst>
              <a:ext uri="{FF2B5EF4-FFF2-40B4-BE49-F238E27FC236}">
                <a16:creationId xmlns:a16="http://schemas.microsoft.com/office/drawing/2014/main" id="{9BF317EA-A197-F9CE-1660-B245BD66B385}"/>
              </a:ext>
            </a:extLst>
          </p:cNvPr>
          <p:cNvPicPr>
            <a:picLocks noChangeAspect="1"/>
          </p:cNvPicPr>
          <p:nvPr/>
        </p:nvPicPr>
        <p:blipFill>
          <a:blip r:embed="rId7"/>
          <a:stretch>
            <a:fillRect/>
          </a:stretch>
        </p:blipFill>
        <p:spPr>
          <a:xfrm>
            <a:off x="8753053" y="4519348"/>
            <a:ext cx="847843" cy="895475"/>
          </a:xfrm>
          <a:prstGeom prst="rect">
            <a:avLst/>
          </a:prstGeom>
        </p:spPr>
      </p:pic>
      <p:sp>
        <p:nvSpPr>
          <p:cNvPr id="44" name="Hình Bầu dục 111">
            <a:extLst>
              <a:ext uri="{FF2B5EF4-FFF2-40B4-BE49-F238E27FC236}">
                <a16:creationId xmlns:a16="http://schemas.microsoft.com/office/drawing/2014/main" id="{31E9DE5C-48C9-1D57-188B-037F0D57D084}"/>
              </a:ext>
            </a:extLst>
          </p:cNvPr>
          <p:cNvSpPr/>
          <p:nvPr/>
        </p:nvSpPr>
        <p:spPr>
          <a:xfrm>
            <a:off x="9868426" y="4960395"/>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pic>
        <p:nvPicPr>
          <p:cNvPr id="45" name="Picture 44">
            <a:extLst>
              <a:ext uri="{FF2B5EF4-FFF2-40B4-BE49-F238E27FC236}">
                <a16:creationId xmlns:a16="http://schemas.microsoft.com/office/drawing/2014/main" id="{BDC6CE5B-CB4F-BFB0-182A-8BB1001EB993}"/>
              </a:ext>
            </a:extLst>
          </p:cNvPr>
          <p:cNvPicPr>
            <a:picLocks noChangeAspect="1"/>
          </p:cNvPicPr>
          <p:nvPr/>
        </p:nvPicPr>
        <p:blipFill>
          <a:blip r:embed="rId8"/>
          <a:stretch>
            <a:fillRect/>
          </a:stretch>
        </p:blipFill>
        <p:spPr>
          <a:xfrm>
            <a:off x="6061436" y="1267228"/>
            <a:ext cx="451782" cy="495471"/>
          </a:xfrm>
          <a:prstGeom prst="rect">
            <a:avLst/>
          </a:prstGeom>
        </p:spPr>
      </p:pic>
      <p:pic>
        <p:nvPicPr>
          <p:cNvPr id="46" name="Picture 45">
            <a:extLst>
              <a:ext uri="{FF2B5EF4-FFF2-40B4-BE49-F238E27FC236}">
                <a16:creationId xmlns:a16="http://schemas.microsoft.com/office/drawing/2014/main" id="{953EA2ED-14BB-3F47-D38B-5520283D571A}"/>
              </a:ext>
            </a:extLst>
          </p:cNvPr>
          <p:cNvPicPr>
            <a:picLocks noChangeAspect="1"/>
          </p:cNvPicPr>
          <p:nvPr/>
        </p:nvPicPr>
        <p:blipFill>
          <a:blip r:embed="rId9"/>
          <a:stretch>
            <a:fillRect/>
          </a:stretch>
        </p:blipFill>
        <p:spPr>
          <a:xfrm>
            <a:off x="6621267" y="1249745"/>
            <a:ext cx="515428" cy="484378"/>
          </a:xfrm>
          <a:prstGeom prst="rect">
            <a:avLst/>
          </a:prstGeom>
        </p:spPr>
      </p:pic>
      <p:pic>
        <p:nvPicPr>
          <p:cNvPr id="47" name="Picture 46">
            <a:extLst>
              <a:ext uri="{FF2B5EF4-FFF2-40B4-BE49-F238E27FC236}">
                <a16:creationId xmlns:a16="http://schemas.microsoft.com/office/drawing/2014/main" id="{3DEFA2F5-1488-4ECB-B28E-71BC5CCC07EB}"/>
              </a:ext>
            </a:extLst>
          </p:cNvPr>
          <p:cNvPicPr>
            <a:picLocks noChangeAspect="1"/>
          </p:cNvPicPr>
          <p:nvPr/>
        </p:nvPicPr>
        <p:blipFill>
          <a:blip r:embed="rId10"/>
          <a:stretch>
            <a:fillRect/>
          </a:stretch>
        </p:blipFill>
        <p:spPr>
          <a:xfrm>
            <a:off x="8857472" y="1648814"/>
            <a:ext cx="685079" cy="484428"/>
          </a:xfrm>
          <a:prstGeom prst="rect">
            <a:avLst/>
          </a:prstGeom>
        </p:spPr>
      </p:pic>
      <p:pic>
        <p:nvPicPr>
          <p:cNvPr id="48" name="Picture 47">
            <a:extLst>
              <a:ext uri="{FF2B5EF4-FFF2-40B4-BE49-F238E27FC236}">
                <a16:creationId xmlns:a16="http://schemas.microsoft.com/office/drawing/2014/main" id="{48B44CE4-8191-83F0-BB5C-DF50CE3F4750}"/>
              </a:ext>
            </a:extLst>
          </p:cNvPr>
          <p:cNvPicPr>
            <a:picLocks noChangeAspect="1"/>
          </p:cNvPicPr>
          <p:nvPr/>
        </p:nvPicPr>
        <p:blipFill>
          <a:blip r:embed="rId11"/>
          <a:stretch>
            <a:fillRect/>
          </a:stretch>
        </p:blipFill>
        <p:spPr>
          <a:xfrm>
            <a:off x="2579578" y="4513842"/>
            <a:ext cx="1064801" cy="610459"/>
          </a:xfrm>
          <a:prstGeom prst="rect">
            <a:avLst/>
          </a:prstGeom>
        </p:spPr>
      </p:pic>
      <p:pic>
        <p:nvPicPr>
          <p:cNvPr id="49" name="Picture 48">
            <a:extLst>
              <a:ext uri="{FF2B5EF4-FFF2-40B4-BE49-F238E27FC236}">
                <a16:creationId xmlns:a16="http://schemas.microsoft.com/office/drawing/2014/main" id="{0C18A93F-E4A5-A309-ED78-2586E4119CA2}"/>
              </a:ext>
            </a:extLst>
          </p:cNvPr>
          <p:cNvPicPr>
            <a:picLocks noChangeAspect="1"/>
          </p:cNvPicPr>
          <p:nvPr/>
        </p:nvPicPr>
        <p:blipFill>
          <a:blip r:embed="rId12"/>
          <a:stretch>
            <a:fillRect/>
          </a:stretch>
        </p:blipFill>
        <p:spPr>
          <a:xfrm>
            <a:off x="2861972" y="5150152"/>
            <a:ext cx="527323" cy="521414"/>
          </a:xfrm>
          <a:prstGeom prst="rect">
            <a:avLst/>
          </a:prstGeom>
        </p:spPr>
      </p:pic>
      <p:pic>
        <p:nvPicPr>
          <p:cNvPr id="50" name="Picture 49">
            <a:extLst>
              <a:ext uri="{FF2B5EF4-FFF2-40B4-BE49-F238E27FC236}">
                <a16:creationId xmlns:a16="http://schemas.microsoft.com/office/drawing/2014/main" id="{25E947EF-8647-D3A2-759B-23F5EA5B0DDE}"/>
              </a:ext>
            </a:extLst>
          </p:cNvPr>
          <p:cNvPicPr>
            <a:picLocks noChangeAspect="1"/>
          </p:cNvPicPr>
          <p:nvPr/>
        </p:nvPicPr>
        <p:blipFill>
          <a:blip r:embed="rId13"/>
          <a:stretch>
            <a:fillRect/>
          </a:stretch>
        </p:blipFill>
        <p:spPr>
          <a:xfrm>
            <a:off x="8699607" y="3002093"/>
            <a:ext cx="856710" cy="673260"/>
          </a:xfrm>
          <a:prstGeom prst="rect">
            <a:avLst/>
          </a:prstGeom>
        </p:spPr>
      </p:pic>
      <p:pic>
        <p:nvPicPr>
          <p:cNvPr id="51" name="Picture 50">
            <a:extLst>
              <a:ext uri="{FF2B5EF4-FFF2-40B4-BE49-F238E27FC236}">
                <a16:creationId xmlns:a16="http://schemas.microsoft.com/office/drawing/2014/main" id="{78D80D93-959B-12A0-97D8-EA126B4165BB}"/>
              </a:ext>
            </a:extLst>
          </p:cNvPr>
          <p:cNvPicPr>
            <a:picLocks noChangeAspect="1"/>
          </p:cNvPicPr>
          <p:nvPr/>
        </p:nvPicPr>
        <p:blipFill>
          <a:blip r:embed="rId14"/>
          <a:stretch>
            <a:fillRect/>
          </a:stretch>
        </p:blipFill>
        <p:spPr>
          <a:xfrm>
            <a:off x="8624984" y="3598089"/>
            <a:ext cx="647305" cy="643957"/>
          </a:xfrm>
          <a:prstGeom prst="rect">
            <a:avLst/>
          </a:prstGeom>
        </p:spPr>
      </p:pic>
      <p:pic>
        <p:nvPicPr>
          <p:cNvPr id="52" name="Picture 51">
            <a:extLst>
              <a:ext uri="{FF2B5EF4-FFF2-40B4-BE49-F238E27FC236}">
                <a16:creationId xmlns:a16="http://schemas.microsoft.com/office/drawing/2014/main" id="{6D4379A5-4F11-F745-0723-A4C6A6071BB5}"/>
              </a:ext>
            </a:extLst>
          </p:cNvPr>
          <p:cNvPicPr>
            <a:picLocks noChangeAspect="1"/>
          </p:cNvPicPr>
          <p:nvPr/>
        </p:nvPicPr>
        <p:blipFill>
          <a:blip r:embed="rId15"/>
          <a:stretch>
            <a:fillRect/>
          </a:stretch>
        </p:blipFill>
        <p:spPr>
          <a:xfrm>
            <a:off x="9325813" y="3653686"/>
            <a:ext cx="550165" cy="550165"/>
          </a:xfrm>
          <a:prstGeom prst="rect">
            <a:avLst/>
          </a:prstGeom>
        </p:spPr>
      </p:pic>
      <p:pic>
        <p:nvPicPr>
          <p:cNvPr id="57" name="Picture 56">
            <a:extLst>
              <a:ext uri="{FF2B5EF4-FFF2-40B4-BE49-F238E27FC236}">
                <a16:creationId xmlns:a16="http://schemas.microsoft.com/office/drawing/2014/main" id="{A28A7C7F-E980-B398-2014-052883883459}"/>
              </a:ext>
            </a:extLst>
          </p:cNvPr>
          <p:cNvPicPr>
            <a:picLocks noChangeAspect="1"/>
          </p:cNvPicPr>
          <p:nvPr/>
        </p:nvPicPr>
        <p:blipFill>
          <a:blip r:embed="rId16"/>
          <a:stretch>
            <a:fillRect/>
          </a:stretch>
        </p:blipFill>
        <p:spPr>
          <a:xfrm>
            <a:off x="5765002" y="5213944"/>
            <a:ext cx="993515" cy="1006881"/>
          </a:xfrm>
          <a:prstGeom prst="rect">
            <a:avLst/>
          </a:prstGeom>
        </p:spPr>
      </p:pic>
    </p:spTree>
    <p:extLst>
      <p:ext uri="{BB962C8B-B14F-4D97-AF65-F5344CB8AC3E}">
        <p14:creationId xmlns:p14="http://schemas.microsoft.com/office/powerpoint/2010/main" val="859442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802640" y="1043285"/>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Các kết nối phần cứng trong thiết bị</a:t>
            </a:r>
          </a:p>
        </p:txBody>
      </p:sp>
      <p:pic>
        <p:nvPicPr>
          <p:cNvPr id="4" name="Picture 3" descr="A diagram of a computer&#10;&#10;Description automatically generated">
            <a:extLst>
              <a:ext uri="{FF2B5EF4-FFF2-40B4-BE49-F238E27FC236}">
                <a16:creationId xmlns:a16="http://schemas.microsoft.com/office/drawing/2014/main" id="{CF1281E8-C2A9-894F-BAFD-60D2442A8E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1985" y="1668848"/>
            <a:ext cx="7755740" cy="4335712"/>
          </a:xfrm>
          <a:prstGeom prst="rect">
            <a:avLst/>
          </a:prstGeom>
          <a:noFill/>
          <a:ln>
            <a:noFill/>
          </a:ln>
        </p:spPr>
      </p:pic>
    </p:spTree>
    <p:extLst>
      <p:ext uri="{BB962C8B-B14F-4D97-AF65-F5344CB8AC3E}">
        <p14:creationId xmlns:p14="http://schemas.microsoft.com/office/powerpoint/2010/main" val="2358265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 PHÂN TÍCH VÀ THIẾT KẾ</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2199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Các thông số sẽ gửi lên Server</a:t>
            </a:r>
          </a:p>
        </p:txBody>
      </p:sp>
      <p:graphicFrame>
        <p:nvGraphicFramePr>
          <p:cNvPr id="5" name="Bảng 3">
            <a:extLst>
              <a:ext uri="{FF2B5EF4-FFF2-40B4-BE49-F238E27FC236}">
                <a16:creationId xmlns:a16="http://schemas.microsoft.com/office/drawing/2014/main" id="{225A7F74-7453-1DE3-9FF2-3DE896B6091D}"/>
              </a:ext>
            </a:extLst>
          </p:cNvPr>
          <p:cNvGraphicFramePr>
            <a:graphicFrameLocks noGrp="1"/>
          </p:cNvGraphicFramePr>
          <p:nvPr>
            <p:extLst>
              <p:ext uri="{D42A27DB-BD31-4B8C-83A1-F6EECF244321}">
                <p14:modId xmlns:p14="http://schemas.microsoft.com/office/powerpoint/2010/main" val="2371285682"/>
              </p:ext>
            </p:extLst>
          </p:nvPr>
        </p:nvGraphicFramePr>
        <p:xfrm>
          <a:off x="1442720" y="1414780"/>
          <a:ext cx="9225280" cy="4929050"/>
        </p:xfrm>
        <a:graphic>
          <a:graphicData uri="http://schemas.openxmlformats.org/drawingml/2006/table">
            <a:tbl>
              <a:tblPr firstRow="1" bandRow="1">
                <a:effectLst>
                  <a:outerShdw blurRad="50800" dist="38100" dir="16200000" rotWithShape="0">
                    <a:prstClr val="black">
                      <a:alpha val="40000"/>
                    </a:prstClr>
                  </a:outerShdw>
                </a:effectLst>
                <a:tableStyleId>{5C22544A-7EE6-4342-B048-85BDC9FD1C3A}</a:tableStyleId>
              </a:tblPr>
              <a:tblGrid>
                <a:gridCol w="3499818">
                  <a:extLst>
                    <a:ext uri="{9D8B030D-6E8A-4147-A177-3AD203B41FA5}">
                      <a16:colId xmlns:a16="http://schemas.microsoft.com/office/drawing/2014/main" val="1289430610"/>
                    </a:ext>
                  </a:extLst>
                </a:gridCol>
                <a:gridCol w="5725462">
                  <a:extLst>
                    <a:ext uri="{9D8B030D-6E8A-4147-A177-3AD203B41FA5}">
                      <a16:colId xmlns:a16="http://schemas.microsoft.com/office/drawing/2014/main" val="3727693243"/>
                    </a:ext>
                  </a:extLst>
                </a:gridCol>
              </a:tblGrid>
              <a:tr h="522514">
                <a:tc>
                  <a:txBody>
                    <a:bodyPr/>
                    <a:lstStyle/>
                    <a:p>
                      <a:pPr algn="ctr"/>
                      <a:r>
                        <a:rPr lang="en-US" sz="1600" i="1" dirty="0"/>
                        <a:t>TÊN THÔNG SỐ</a:t>
                      </a:r>
                    </a:p>
                  </a:txBody>
                  <a:tcPr anchor="ctr"/>
                </a:tc>
                <a:tc>
                  <a:txBody>
                    <a:bodyPr/>
                    <a:lstStyle/>
                    <a:p>
                      <a:pPr algn="ctr"/>
                      <a:r>
                        <a:rPr lang="en-US" sz="1600" i="1" dirty="0"/>
                        <a:t>Ý NGHĨA</a:t>
                      </a:r>
                    </a:p>
                  </a:txBody>
                  <a:tcPr anchor="ctr"/>
                </a:tc>
                <a:extLst>
                  <a:ext uri="{0D108BD9-81ED-4DB2-BD59-A6C34878D82A}">
                    <a16:rowId xmlns:a16="http://schemas.microsoft.com/office/drawing/2014/main" val="3143904804"/>
                  </a:ext>
                </a:extLst>
              </a:tr>
              <a:tr h="522514">
                <a:tc>
                  <a:txBody>
                    <a:bodyPr/>
                    <a:lstStyle/>
                    <a:p>
                      <a:r>
                        <a:rPr lang="en-US" sz="1600" dirty="0"/>
                        <a:t>- </a:t>
                      </a:r>
                      <a:r>
                        <a:rPr lang="en-US" sz="1600" dirty="0" err="1"/>
                        <a:t>Nhiệt</a:t>
                      </a:r>
                      <a:r>
                        <a:rPr lang="en-US" sz="1600" dirty="0"/>
                        <a:t> </a:t>
                      </a:r>
                      <a:r>
                        <a:rPr lang="en-US" sz="1600" dirty="0" err="1"/>
                        <a:t>độ</a:t>
                      </a:r>
                      <a:r>
                        <a:rPr lang="en-US" sz="1600" dirty="0"/>
                        <a:t>/</a:t>
                      </a:r>
                      <a:r>
                        <a:rPr lang="en-US" sz="1600" dirty="0" err="1"/>
                        <a:t>Độ</a:t>
                      </a:r>
                      <a:r>
                        <a:rPr lang="en-US" sz="1600" dirty="0"/>
                        <a:t> </a:t>
                      </a:r>
                      <a:r>
                        <a:rPr lang="en-US" sz="1600" dirty="0" err="1"/>
                        <a:t>ẩm</a:t>
                      </a:r>
                      <a:r>
                        <a:rPr lang="en-US" sz="1600" dirty="0"/>
                        <a:t> </a:t>
                      </a:r>
                      <a:r>
                        <a:rPr lang="en-US" sz="1600" dirty="0" err="1"/>
                        <a:t>môi</a:t>
                      </a:r>
                      <a:r>
                        <a:rPr lang="en-US" sz="1600" dirty="0"/>
                        <a:t> </a:t>
                      </a:r>
                      <a:r>
                        <a:rPr lang="en-US" sz="1600" dirty="0" err="1"/>
                        <a:t>trường</a:t>
                      </a:r>
                      <a:r>
                        <a:rPr lang="en-US" sz="1600" dirty="0"/>
                        <a:t> </a:t>
                      </a:r>
                      <a:r>
                        <a:rPr lang="en-US" sz="1600" dirty="0" err="1"/>
                        <a:t>xung</a:t>
                      </a:r>
                      <a:r>
                        <a:rPr lang="en-US" sz="1600" dirty="0"/>
                        <a:t> </a:t>
                      </a:r>
                      <a:r>
                        <a:rPr lang="en-US" sz="1600" dirty="0" err="1"/>
                        <a:t>quanh</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điều</a:t>
                      </a:r>
                      <a:r>
                        <a:rPr lang="en-US" sz="1600" dirty="0"/>
                        <a:t> </a:t>
                      </a:r>
                      <a:r>
                        <a:rPr lang="en-US" sz="1600" dirty="0" err="1"/>
                        <a:t>kiện</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các</a:t>
                      </a:r>
                      <a:r>
                        <a:rPr lang="en-US" sz="1600" dirty="0"/>
                        <a:t> </a:t>
                      </a:r>
                      <a:r>
                        <a:rPr lang="en-US" sz="1600" dirty="0" err="1"/>
                        <a:t>xe</a:t>
                      </a:r>
                      <a:r>
                        <a:rPr lang="en-US" sz="1600" dirty="0"/>
                        <a:t> </a:t>
                      </a:r>
                      <a:r>
                        <a:rPr lang="en-US" sz="1600" dirty="0" err="1"/>
                        <a:t>tại</a:t>
                      </a:r>
                      <a:r>
                        <a:rPr lang="en-US" sz="1600" dirty="0"/>
                        <a:t> </a:t>
                      </a:r>
                      <a:r>
                        <a:rPr lang="en-US" sz="1600" dirty="0" err="1"/>
                        <a:t>công</a:t>
                      </a:r>
                      <a:r>
                        <a:rPr lang="en-US" sz="1600" dirty="0"/>
                        <a:t> </a:t>
                      </a:r>
                      <a:r>
                        <a:rPr lang="en-US" sz="1600" dirty="0" err="1"/>
                        <a:t>trường</a:t>
                      </a:r>
                      <a:r>
                        <a:rPr lang="en-US" sz="1600" dirty="0"/>
                        <a:t>.</a:t>
                      </a:r>
                    </a:p>
                  </a:txBody>
                  <a:tcPr/>
                </a:tc>
                <a:extLst>
                  <a:ext uri="{0D108BD9-81ED-4DB2-BD59-A6C34878D82A}">
                    <a16:rowId xmlns:a16="http://schemas.microsoft.com/office/drawing/2014/main" val="1911726307"/>
                  </a:ext>
                </a:extLst>
              </a:tr>
              <a:tr h="522514">
                <a:tc>
                  <a:txBody>
                    <a:bodyPr/>
                    <a:lstStyle/>
                    <a:p>
                      <a:r>
                        <a:rPr lang="en-US" sz="1600" dirty="0"/>
                        <a:t>- </a:t>
                      </a:r>
                      <a:r>
                        <a:rPr lang="en-US" sz="1600" dirty="0" err="1"/>
                        <a:t>Nhiệt</a:t>
                      </a:r>
                      <a:r>
                        <a:rPr lang="en-US" sz="1600" dirty="0"/>
                        <a:t> </a:t>
                      </a:r>
                      <a:r>
                        <a:rPr lang="en-US" sz="1600" dirty="0" err="1"/>
                        <a:t>độ</a:t>
                      </a:r>
                      <a:r>
                        <a:rPr lang="en-US" sz="1600" dirty="0"/>
                        <a:t> </a:t>
                      </a:r>
                      <a:r>
                        <a:rPr lang="en-US" sz="1600" dirty="0" err="1"/>
                        <a:t>thiết</a:t>
                      </a:r>
                      <a:r>
                        <a:rPr lang="en-US" sz="1600" dirty="0"/>
                        <a:t> </a:t>
                      </a:r>
                      <a:r>
                        <a:rPr lang="en-US" sz="1600" dirty="0" err="1"/>
                        <a:t>bị</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tính</a:t>
                      </a:r>
                      <a:r>
                        <a:rPr lang="en-US" sz="1600" dirty="0"/>
                        <a:t> </a:t>
                      </a:r>
                      <a:r>
                        <a:rPr lang="en-US" sz="1600" dirty="0" err="1"/>
                        <a:t>ổn</a:t>
                      </a:r>
                      <a:r>
                        <a:rPr lang="en-US" sz="1600" dirty="0"/>
                        <a:t> </a:t>
                      </a:r>
                      <a:r>
                        <a:rPr lang="en-US" sz="1600" dirty="0" err="1"/>
                        <a:t>định</a:t>
                      </a:r>
                      <a:r>
                        <a:rPr lang="en-US" sz="1600" dirty="0"/>
                        <a:t> </a:t>
                      </a:r>
                      <a:r>
                        <a:rPr lang="en-US" sz="1600" dirty="0" err="1"/>
                        <a:t>của</a:t>
                      </a:r>
                      <a:r>
                        <a:rPr lang="en-US" sz="1600" dirty="0"/>
                        <a:t> </a:t>
                      </a:r>
                      <a:r>
                        <a:rPr lang="en-US" sz="1600" dirty="0" err="1"/>
                        <a:t>thiết</a:t>
                      </a:r>
                      <a:r>
                        <a:rPr lang="en-US" sz="1600" dirty="0"/>
                        <a:t> </a:t>
                      </a:r>
                      <a:r>
                        <a:rPr lang="en-US" sz="1600" dirty="0" err="1"/>
                        <a:t>bị</a:t>
                      </a:r>
                      <a:r>
                        <a:rPr lang="en-US" sz="1600" dirty="0"/>
                        <a:t> </a:t>
                      </a:r>
                      <a:r>
                        <a:rPr lang="en-US" sz="1600" err="1"/>
                        <a:t>giám</a:t>
                      </a:r>
                      <a:r>
                        <a:rPr lang="en-US" sz="1600"/>
                        <a:t> sát và bật/tắt chức năng tản nhiệt.</a:t>
                      </a:r>
                      <a:endParaRPr lang="en-US" sz="1600" dirty="0"/>
                    </a:p>
                  </a:txBody>
                  <a:tcPr/>
                </a:tc>
                <a:extLst>
                  <a:ext uri="{0D108BD9-81ED-4DB2-BD59-A6C34878D82A}">
                    <a16:rowId xmlns:a16="http://schemas.microsoft.com/office/drawing/2014/main" val="282138475"/>
                  </a:ext>
                </a:extLst>
              </a:tr>
              <a:tr h="522514">
                <a:tc>
                  <a:txBody>
                    <a:bodyPr/>
                    <a:lstStyle/>
                    <a:p>
                      <a:r>
                        <a:rPr lang="en-US" sz="1600" dirty="0"/>
                        <a:t>- </a:t>
                      </a:r>
                      <a:r>
                        <a:rPr lang="en-US" sz="1600" dirty="0" err="1"/>
                        <a:t>Điện</a:t>
                      </a:r>
                      <a:r>
                        <a:rPr lang="en-US" sz="1600" dirty="0"/>
                        <a:t> </a:t>
                      </a:r>
                      <a:r>
                        <a:rPr lang="en-US" sz="1600" dirty="0" err="1"/>
                        <a:t>áp</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ắc</a:t>
                      </a:r>
                      <a:r>
                        <a:rPr lang="en-US" sz="1600" dirty="0"/>
                        <a:t> </a:t>
                      </a:r>
                      <a:r>
                        <a:rPr lang="en-US" sz="1600" dirty="0" err="1"/>
                        <a:t>quy</a:t>
                      </a:r>
                      <a:r>
                        <a:rPr lang="en-US" sz="1600" dirty="0"/>
                        <a:t>.</a:t>
                      </a:r>
                    </a:p>
                  </a:txBody>
                  <a:tcPr/>
                </a:tc>
                <a:tc>
                  <a:txBody>
                    <a:bodyPr/>
                    <a:lstStyle/>
                    <a:p>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bảo</a:t>
                      </a:r>
                      <a:r>
                        <a:rPr lang="en-US" sz="1600" dirty="0"/>
                        <a:t> </a:t>
                      </a:r>
                      <a:r>
                        <a:rPr lang="en-US" sz="1600" dirty="0" err="1"/>
                        <a:t>trì</a:t>
                      </a:r>
                      <a:r>
                        <a:rPr lang="en-US" sz="1600" dirty="0"/>
                        <a:t>, </a:t>
                      </a:r>
                      <a:r>
                        <a:rPr lang="en-US" sz="1600" dirty="0" err="1"/>
                        <a:t>thay</a:t>
                      </a:r>
                      <a:r>
                        <a:rPr lang="en-US" sz="1600" dirty="0"/>
                        <a:t> </a:t>
                      </a:r>
                      <a:r>
                        <a:rPr lang="en-US" sz="1600" dirty="0" err="1"/>
                        <a:t>thế</a:t>
                      </a:r>
                      <a:r>
                        <a:rPr lang="en-US" sz="1600" dirty="0"/>
                        <a:t> </a:t>
                      </a:r>
                      <a:r>
                        <a:rPr lang="en-US" sz="1600" dirty="0" err="1"/>
                        <a:t>ắc</a:t>
                      </a:r>
                      <a:r>
                        <a:rPr lang="en-US" sz="1600" dirty="0"/>
                        <a:t> </a:t>
                      </a:r>
                      <a:r>
                        <a:rPr lang="en-US" sz="1600" dirty="0" err="1"/>
                        <a:t>quy</a:t>
                      </a:r>
                      <a:r>
                        <a:rPr lang="en-US" sz="1600" dirty="0"/>
                        <a:t>.</a:t>
                      </a:r>
                    </a:p>
                  </a:txBody>
                  <a:tcPr/>
                </a:tc>
                <a:extLst>
                  <a:ext uri="{0D108BD9-81ED-4DB2-BD59-A6C34878D82A}">
                    <a16:rowId xmlns:a16="http://schemas.microsoft.com/office/drawing/2014/main" val="1022241065"/>
                  </a:ext>
                </a:extLst>
              </a:tr>
              <a:tr h="522514">
                <a:tc>
                  <a:txBody>
                    <a:bodyPr/>
                    <a:lstStyle/>
                    <a:p>
                      <a:r>
                        <a:rPr lang="en-US" sz="1600" dirty="0"/>
                        <a:t>- </a:t>
                      </a:r>
                      <a:r>
                        <a:rPr lang="en-US" sz="1600" dirty="0" err="1"/>
                        <a:t>Vị</a:t>
                      </a:r>
                      <a:r>
                        <a:rPr lang="en-US" sz="1600" dirty="0"/>
                        <a:t> </a:t>
                      </a:r>
                      <a:r>
                        <a:rPr lang="en-US" sz="1600" dirty="0" err="1"/>
                        <a:t>trí</a:t>
                      </a:r>
                      <a:r>
                        <a:rPr lang="en-US" sz="1600" dirty="0"/>
                        <a:t> (Lat/</a:t>
                      </a:r>
                      <a:r>
                        <a:rPr lang="en-US" sz="1600" dirty="0" err="1"/>
                        <a:t>lon</a:t>
                      </a:r>
                      <a:r>
                        <a:rPr lang="en-US" sz="1600" dirty="0"/>
                        <a:t>) </a:t>
                      </a:r>
                      <a:r>
                        <a:rPr lang="en-US" sz="1600" dirty="0" err="1"/>
                        <a:t>gắn</a:t>
                      </a:r>
                      <a:r>
                        <a:rPr lang="en-US" sz="1600" dirty="0"/>
                        <a:t> </a:t>
                      </a:r>
                      <a:r>
                        <a:rPr lang="en-US" sz="1600" dirty="0" err="1"/>
                        <a:t>với</a:t>
                      </a:r>
                      <a:r>
                        <a:rPr lang="en-US" sz="1600" dirty="0"/>
                        <a:t> </a:t>
                      </a:r>
                      <a:r>
                        <a:rPr lang="en-US" sz="1600" dirty="0" err="1"/>
                        <a:t>mốc</a:t>
                      </a:r>
                      <a:r>
                        <a:rPr lang="en-US" sz="1600" dirty="0"/>
                        <a:t> </a:t>
                      </a:r>
                      <a:r>
                        <a:rPr lang="en-US" sz="1600" dirty="0" err="1"/>
                        <a:t>thời</a:t>
                      </a:r>
                      <a:r>
                        <a:rPr lang="en-US" sz="1600" dirty="0"/>
                        <a:t> </a:t>
                      </a:r>
                      <a:r>
                        <a:rPr lang="en-US" sz="1600" dirty="0" err="1"/>
                        <a:t>gian</a:t>
                      </a:r>
                      <a:r>
                        <a:rPr lang="en-US" sz="1600" dirty="0"/>
                        <a:t>.</a:t>
                      </a:r>
                    </a:p>
                  </a:txBody>
                  <a:tcPr/>
                </a:tc>
                <a:tc>
                  <a:txBody>
                    <a:bodyPr/>
                    <a:lstStyle/>
                    <a:p>
                      <a:r>
                        <a:rPr lang="en-US" sz="1600" dirty="0"/>
                        <a:t>- </a:t>
                      </a:r>
                      <a:r>
                        <a:rPr lang="en-US" sz="1600" dirty="0" err="1"/>
                        <a:t>Giám</a:t>
                      </a:r>
                      <a:r>
                        <a:rPr lang="en-US" sz="1600" dirty="0"/>
                        <a:t> </a:t>
                      </a:r>
                      <a:r>
                        <a:rPr lang="en-US" sz="1600" dirty="0" err="1"/>
                        <a:t>sát</a:t>
                      </a:r>
                      <a:r>
                        <a:rPr lang="en-US" sz="1600" dirty="0"/>
                        <a:t> </a:t>
                      </a:r>
                      <a:r>
                        <a:rPr lang="en-US" sz="1600" dirty="0" err="1"/>
                        <a:t>hành</a:t>
                      </a:r>
                      <a:r>
                        <a:rPr lang="en-US" sz="1600" dirty="0"/>
                        <a:t> </a:t>
                      </a:r>
                      <a:r>
                        <a:rPr lang="en-US" sz="1600" dirty="0" err="1"/>
                        <a:t>trình</a:t>
                      </a:r>
                      <a:r>
                        <a:rPr lang="en-US" sz="1600" dirty="0"/>
                        <a:t> </a:t>
                      </a:r>
                      <a:r>
                        <a:rPr lang="en-US" sz="1600" dirty="0" err="1"/>
                        <a:t>của</a:t>
                      </a:r>
                      <a:r>
                        <a:rPr lang="en-US" sz="1600" dirty="0"/>
                        <a:t> </a:t>
                      </a:r>
                      <a:r>
                        <a:rPr lang="en-US" sz="1600" dirty="0" err="1"/>
                        <a:t>xe</a:t>
                      </a:r>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vẽ</a:t>
                      </a:r>
                      <a:r>
                        <a:rPr lang="en-US" sz="1600" dirty="0"/>
                        <a:t> </a:t>
                      </a:r>
                      <a:r>
                        <a:rPr lang="en-US" sz="1600" dirty="0" err="1"/>
                        <a:t>quỹ</a:t>
                      </a:r>
                      <a:r>
                        <a:rPr lang="en-US" sz="1600" dirty="0"/>
                        <a:t> </a:t>
                      </a:r>
                      <a:r>
                        <a:rPr lang="en-US" sz="1600" dirty="0" err="1"/>
                        <a:t>đạo</a:t>
                      </a:r>
                      <a:r>
                        <a:rPr lang="en-US" sz="1600" dirty="0"/>
                        <a:t> di </a:t>
                      </a:r>
                      <a:r>
                        <a:rPr lang="en-US" sz="1600" dirty="0" err="1"/>
                        <a:t>chuyển</a:t>
                      </a:r>
                      <a:r>
                        <a:rPr lang="en-US" sz="1600" dirty="0"/>
                        <a:t>, </a:t>
                      </a:r>
                      <a:r>
                        <a:rPr lang="en-US" sz="1600" dirty="0" err="1"/>
                        <a:t>truy</a:t>
                      </a:r>
                      <a:r>
                        <a:rPr lang="en-US" sz="1600" dirty="0"/>
                        <a:t> </a:t>
                      </a:r>
                      <a:r>
                        <a:rPr lang="en-US" sz="1600" dirty="0" err="1"/>
                        <a:t>vết</a:t>
                      </a:r>
                      <a:r>
                        <a:rPr lang="en-US" sz="1600" dirty="0"/>
                        <a:t> </a:t>
                      </a:r>
                      <a:r>
                        <a:rPr lang="en-US" sz="1600" dirty="0" err="1"/>
                        <a:t>vị</a:t>
                      </a:r>
                      <a:r>
                        <a:rPr lang="en-US" sz="1600" dirty="0"/>
                        <a:t> </a:t>
                      </a:r>
                      <a:r>
                        <a:rPr lang="en-US" sz="1600" dirty="0" err="1"/>
                        <a:t>trí</a:t>
                      </a:r>
                      <a:r>
                        <a:rPr lang="en-US" sz="1600" dirty="0"/>
                        <a:t> </a:t>
                      </a:r>
                      <a:r>
                        <a:rPr lang="en-US" sz="1600" dirty="0" err="1"/>
                        <a:t>của</a:t>
                      </a:r>
                      <a:r>
                        <a:rPr lang="en-US" sz="1600" dirty="0"/>
                        <a:t> </a:t>
                      </a:r>
                      <a:r>
                        <a:rPr lang="en-US" sz="1600" dirty="0" err="1"/>
                        <a:t>xe</a:t>
                      </a:r>
                      <a:r>
                        <a:rPr lang="en-US" sz="1600" dirty="0"/>
                        <a:t> </a:t>
                      </a:r>
                      <a:r>
                        <a:rPr lang="en-US" sz="1600" dirty="0" err="1"/>
                        <a:t>tại</a:t>
                      </a:r>
                      <a:r>
                        <a:rPr lang="en-US" sz="1600" dirty="0"/>
                        <a:t> </a:t>
                      </a:r>
                      <a:r>
                        <a:rPr lang="en-US" sz="1600" dirty="0" err="1"/>
                        <a:t>mọi</a:t>
                      </a:r>
                      <a:r>
                        <a:rPr lang="en-US" sz="1600" dirty="0"/>
                        <a:t> </a:t>
                      </a:r>
                      <a:r>
                        <a:rPr lang="en-US" sz="1600" dirty="0" err="1"/>
                        <a:t>thời</a:t>
                      </a:r>
                      <a:r>
                        <a:rPr lang="en-US" sz="1600" dirty="0"/>
                        <a:t> </a:t>
                      </a:r>
                      <a:r>
                        <a:rPr lang="en-US" sz="1600" dirty="0" err="1"/>
                        <a:t>điểm</a:t>
                      </a:r>
                      <a:r>
                        <a:rPr lang="en-US" sz="1600" dirty="0"/>
                        <a:t>.</a:t>
                      </a:r>
                    </a:p>
                  </a:txBody>
                  <a:tcPr/>
                </a:tc>
                <a:extLst>
                  <a:ext uri="{0D108BD9-81ED-4DB2-BD59-A6C34878D82A}">
                    <a16:rowId xmlns:a16="http://schemas.microsoft.com/office/drawing/2014/main" val="4165834974"/>
                  </a:ext>
                </a:extLst>
              </a:tr>
              <a:tr h="522514">
                <a:tc>
                  <a:txBody>
                    <a:bodyPr/>
                    <a:lstStyle/>
                    <a:p>
                      <a:r>
                        <a:rPr lang="en-US" sz="1600" dirty="0"/>
                        <a:t>- </a:t>
                      </a:r>
                      <a:r>
                        <a:rPr lang="en-US" sz="1600" err="1"/>
                        <a:t>Tốc</a:t>
                      </a:r>
                      <a:r>
                        <a:rPr lang="en-US" sz="1600"/>
                        <a:t> độ xe</a:t>
                      </a:r>
                      <a:endParaRPr lang="en-US" sz="1600" dirty="0"/>
                    </a:p>
                  </a:txBody>
                  <a:tcPr/>
                </a:tc>
                <a:tc>
                  <a:txBody>
                    <a:bodyPr/>
                    <a:lstStyle/>
                    <a:p>
                      <a:r>
                        <a:rPr lang="en-US" sz="1600" dirty="0"/>
                        <a:t>- Theo </a:t>
                      </a:r>
                      <a:r>
                        <a:rPr lang="en-US" sz="1600" dirty="0" err="1"/>
                        <a:t>dõi</a:t>
                      </a:r>
                      <a:r>
                        <a:rPr lang="en-US" sz="1600" dirty="0"/>
                        <a:t> </a:t>
                      </a:r>
                      <a:r>
                        <a:rPr lang="en-US" sz="1600" dirty="0" err="1"/>
                        <a:t>tốc</a:t>
                      </a:r>
                      <a:r>
                        <a:rPr lang="en-US" sz="1600" dirty="0"/>
                        <a:t> </a:t>
                      </a:r>
                      <a:r>
                        <a:rPr lang="en-US" sz="1600" dirty="0" err="1"/>
                        <a:t>độ</a:t>
                      </a:r>
                      <a:r>
                        <a:rPr lang="en-US" sz="1600" dirty="0"/>
                        <a:t> di </a:t>
                      </a:r>
                      <a:r>
                        <a:rPr lang="en-US" sz="1600" dirty="0" err="1"/>
                        <a:t>chuyển</a:t>
                      </a:r>
                      <a:r>
                        <a:rPr lang="en-US" sz="1600" dirty="0"/>
                        <a:t>, </a:t>
                      </a:r>
                      <a:r>
                        <a:rPr lang="en-US" sz="1600" dirty="0" err="1"/>
                        <a:t>tính</a:t>
                      </a:r>
                      <a:r>
                        <a:rPr lang="en-US" sz="1600" dirty="0"/>
                        <a:t> </a:t>
                      </a:r>
                      <a:r>
                        <a:rPr lang="en-US" sz="1600" dirty="0" err="1"/>
                        <a:t>toán</a:t>
                      </a:r>
                      <a:r>
                        <a:rPr lang="en-US" sz="1600" dirty="0"/>
                        <a:t> </a:t>
                      </a:r>
                      <a:r>
                        <a:rPr lang="en-US" sz="1600" dirty="0" err="1"/>
                        <a:t>quãng</a:t>
                      </a:r>
                      <a:r>
                        <a:rPr lang="en-US" sz="1600" dirty="0"/>
                        <a:t> </a:t>
                      </a:r>
                      <a:r>
                        <a:rPr lang="en-US" sz="1600" dirty="0" err="1"/>
                        <a:t>đường</a:t>
                      </a:r>
                      <a:r>
                        <a:rPr lang="en-US" sz="1600" dirty="0"/>
                        <a:t> di </a:t>
                      </a:r>
                      <a:r>
                        <a:rPr lang="en-US" sz="1600" dirty="0" err="1"/>
                        <a:t>chuyển</a:t>
                      </a:r>
                      <a:endParaRPr lang="en-US" sz="1600" dirty="0"/>
                    </a:p>
                  </a:txBody>
                  <a:tcPr/>
                </a:tc>
                <a:extLst>
                  <a:ext uri="{0D108BD9-81ED-4DB2-BD59-A6C34878D82A}">
                    <a16:rowId xmlns:a16="http://schemas.microsoft.com/office/drawing/2014/main" val="1605212551"/>
                  </a:ext>
                </a:extLst>
              </a:tr>
              <a:tr h="522514">
                <a:tc>
                  <a:txBody>
                    <a:bodyPr/>
                    <a:lstStyle/>
                    <a:p>
                      <a:r>
                        <a:rPr lang="en-US" sz="1600" dirty="0"/>
                        <a:t>- ID </a:t>
                      </a:r>
                      <a:r>
                        <a:rPr lang="en-US" sz="1600" dirty="0" err="1"/>
                        <a:t>của</a:t>
                      </a:r>
                      <a:r>
                        <a:rPr lang="en-US" sz="1600" dirty="0"/>
                        <a:t> </a:t>
                      </a:r>
                      <a:r>
                        <a:rPr lang="en-US" sz="1600" dirty="0" err="1"/>
                        <a:t>lái</a:t>
                      </a:r>
                      <a:r>
                        <a:rPr lang="en-US" sz="1600" dirty="0"/>
                        <a:t> </a:t>
                      </a:r>
                      <a:r>
                        <a:rPr lang="en-US" sz="1600" dirty="0" err="1"/>
                        <a:t>xe</a:t>
                      </a:r>
                      <a:r>
                        <a:rPr lang="en-US" sz="1600" dirty="0"/>
                        <a:t>.</a:t>
                      </a:r>
                    </a:p>
                  </a:txBody>
                  <a:tcPr/>
                </a:tc>
                <a:tc>
                  <a:txBody>
                    <a:bodyPr/>
                    <a:lstStyle/>
                    <a:p>
                      <a:pPr marL="0" indent="0">
                        <a:buFontTx/>
                        <a:buNone/>
                      </a:pPr>
                      <a:r>
                        <a:rPr lang="en-US" sz="1600" dirty="0"/>
                        <a:t>- </a:t>
                      </a:r>
                      <a:r>
                        <a:rPr lang="en-US" sz="1600" dirty="0" err="1"/>
                        <a:t>Giám</a:t>
                      </a:r>
                      <a:r>
                        <a:rPr lang="en-US" sz="1600" dirty="0"/>
                        <a:t> </a:t>
                      </a:r>
                      <a:r>
                        <a:rPr lang="en-US" sz="1600" dirty="0" err="1"/>
                        <a:t>sát</a:t>
                      </a:r>
                      <a:r>
                        <a:rPr lang="en-US" sz="1600" dirty="0"/>
                        <a:t> </a:t>
                      </a:r>
                      <a:r>
                        <a:rPr lang="en-US" sz="1600" dirty="0" err="1"/>
                        <a:t>người</a:t>
                      </a:r>
                      <a:r>
                        <a:rPr lang="en-US" sz="1600" dirty="0"/>
                        <a:t> </a:t>
                      </a:r>
                      <a:r>
                        <a:rPr lang="en-US" sz="1600" dirty="0" err="1"/>
                        <a:t>đang</a:t>
                      </a:r>
                      <a:r>
                        <a:rPr lang="en-US" sz="1600" dirty="0"/>
                        <a:t> </a:t>
                      </a:r>
                      <a:r>
                        <a:rPr lang="en-US" sz="1600" dirty="0" err="1"/>
                        <a:t>vận</a:t>
                      </a:r>
                      <a:r>
                        <a:rPr lang="en-US" sz="1600" dirty="0"/>
                        <a:t> </a:t>
                      </a:r>
                      <a:r>
                        <a:rPr lang="en-US" sz="1600" dirty="0" err="1"/>
                        <a:t>hành</a:t>
                      </a:r>
                      <a:r>
                        <a:rPr lang="en-US" sz="1600" dirty="0"/>
                        <a:t> </a:t>
                      </a:r>
                      <a:r>
                        <a:rPr lang="en-US" sz="1600" dirty="0" err="1"/>
                        <a:t>xe</a:t>
                      </a:r>
                      <a:r>
                        <a:rPr lang="en-US" sz="1600" dirty="0"/>
                        <a:t>.</a:t>
                      </a:r>
                    </a:p>
                  </a:txBody>
                  <a:tcPr/>
                </a:tc>
                <a:extLst>
                  <a:ext uri="{0D108BD9-81ED-4DB2-BD59-A6C34878D82A}">
                    <a16:rowId xmlns:a16="http://schemas.microsoft.com/office/drawing/2014/main" val="2896867008"/>
                  </a:ext>
                </a:extLst>
              </a:tr>
              <a:tr h="522514">
                <a:tc>
                  <a:txBody>
                    <a:bodyPr/>
                    <a:lstStyle/>
                    <a:p>
                      <a:r>
                        <a:rPr lang="en-US" sz="1600" dirty="0"/>
                        <a:t>- </a:t>
                      </a:r>
                      <a:r>
                        <a:rPr lang="en-US" sz="1600" dirty="0" err="1"/>
                        <a:t>Thời</a:t>
                      </a:r>
                      <a:r>
                        <a:rPr lang="en-US" sz="1600" dirty="0"/>
                        <a:t> </a:t>
                      </a:r>
                      <a:r>
                        <a:rPr lang="en-US" sz="1600" dirty="0" err="1"/>
                        <a:t>gian</a:t>
                      </a:r>
                      <a:r>
                        <a:rPr lang="en-US" sz="1600" dirty="0"/>
                        <a:t> </a:t>
                      </a:r>
                      <a:r>
                        <a:rPr lang="en-US" sz="1600" dirty="0" err="1"/>
                        <a:t>khởi</a:t>
                      </a:r>
                      <a:r>
                        <a:rPr lang="en-US" sz="1600" dirty="0"/>
                        <a:t> </a:t>
                      </a:r>
                      <a:r>
                        <a:rPr lang="en-US" sz="1600" dirty="0" err="1"/>
                        <a:t>động</a:t>
                      </a:r>
                      <a:r>
                        <a:rPr lang="en-US" sz="1600" dirty="0"/>
                        <a:t>, </a:t>
                      </a:r>
                      <a:r>
                        <a:rPr lang="en-US" sz="1600" dirty="0" err="1"/>
                        <a:t>kết</a:t>
                      </a:r>
                      <a:r>
                        <a:rPr lang="en-US" sz="1600" dirty="0"/>
                        <a:t> </a:t>
                      </a:r>
                      <a:r>
                        <a:rPr lang="en-US" sz="1600" dirty="0" err="1"/>
                        <a:t>thúc</a:t>
                      </a:r>
                      <a:r>
                        <a:rPr lang="en-US" sz="1600" dirty="0"/>
                        <a:t> </a:t>
                      </a:r>
                      <a:r>
                        <a:rPr lang="en-US" sz="1600" err="1"/>
                        <a:t>phiên</a:t>
                      </a:r>
                      <a:r>
                        <a:rPr lang="en-US" sz="1600"/>
                        <a:t> và tổng thời gian làm việc </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phiên</a:t>
                      </a:r>
                      <a:r>
                        <a:rPr lang="en-US" sz="1600" dirty="0"/>
                        <a:t> </a:t>
                      </a:r>
                      <a:r>
                        <a:rPr lang="en-US" sz="1600" dirty="0" err="1"/>
                        <a:t>làm</a:t>
                      </a:r>
                      <a:r>
                        <a:rPr lang="en-US" sz="1600" dirty="0"/>
                        <a:t> </a:t>
                      </a:r>
                      <a:r>
                        <a:rPr lang="en-US" sz="1600" dirty="0" err="1"/>
                        <a:t>việc</a:t>
                      </a:r>
                      <a:r>
                        <a:rPr lang="en-US" sz="1600" dirty="0"/>
                        <a:t> ( </a:t>
                      </a:r>
                      <a:r>
                        <a:rPr lang="en-US" sz="1600" dirty="0" err="1"/>
                        <a:t>Cần</a:t>
                      </a:r>
                      <a:r>
                        <a:rPr lang="en-US" sz="1600" dirty="0"/>
                        <a:t> </a:t>
                      </a:r>
                      <a:r>
                        <a:rPr lang="en-US" sz="1600" dirty="0" err="1"/>
                        <a:t>phải</a:t>
                      </a:r>
                      <a:r>
                        <a:rPr lang="en-US" sz="1600" dirty="0"/>
                        <a:t> </a:t>
                      </a:r>
                      <a:r>
                        <a:rPr lang="en-US" sz="1600" dirty="0" err="1"/>
                        <a:t>trao</a:t>
                      </a:r>
                      <a:r>
                        <a:rPr lang="en-US" sz="1600" dirty="0"/>
                        <a:t> </a:t>
                      </a:r>
                      <a:r>
                        <a:rPr lang="en-US" sz="1600" dirty="0" err="1"/>
                        <a:t>đổi</a:t>
                      </a:r>
                      <a:r>
                        <a:rPr lang="en-US" sz="1600" dirty="0"/>
                        <a:t> </a:t>
                      </a:r>
                      <a:r>
                        <a:rPr lang="en-US" sz="1600" dirty="0" err="1"/>
                        <a:t>thêm</a:t>
                      </a:r>
                      <a:r>
                        <a:rPr lang="en-US" sz="1600" dirty="0"/>
                        <a:t>).</a:t>
                      </a:r>
                    </a:p>
                  </a:txBody>
                  <a:tcPr/>
                </a:tc>
                <a:extLst>
                  <a:ext uri="{0D108BD9-81ED-4DB2-BD59-A6C34878D82A}">
                    <a16:rowId xmlns:a16="http://schemas.microsoft.com/office/drawing/2014/main" val="2651133330"/>
                  </a:ext>
                </a:extLst>
              </a:tr>
              <a:tr h="522514">
                <a:tc>
                  <a:txBody>
                    <a:bodyPr/>
                    <a:lstStyle/>
                    <a:p>
                      <a:r>
                        <a:rPr lang="en-US" sz="1600"/>
                        <a:t>- Nhiên liệu xe</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err="1"/>
                        <a:t>lí</a:t>
                      </a:r>
                      <a:r>
                        <a:rPr lang="en-US" sz="1600"/>
                        <a:t> mức nhiên liệu của xe. (Kinh phí)</a:t>
                      </a:r>
                      <a:endParaRPr lang="en-US" sz="1600" dirty="0"/>
                    </a:p>
                  </a:txBody>
                  <a:tcPr/>
                </a:tc>
                <a:extLst>
                  <a:ext uri="{0D108BD9-81ED-4DB2-BD59-A6C34878D82A}">
                    <a16:rowId xmlns:a16="http://schemas.microsoft.com/office/drawing/2014/main" val="802848301"/>
                  </a:ext>
                </a:extLst>
              </a:tr>
            </a:tbl>
          </a:graphicData>
        </a:graphic>
      </p:graphicFrame>
    </p:spTree>
    <p:extLst>
      <p:ext uri="{BB962C8B-B14F-4D97-AF65-F5344CB8AC3E}">
        <p14:creationId xmlns:p14="http://schemas.microsoft.com/office/powerpoint/2010/main" val="4208488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95920"/>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Mức độ tiêu thụ của các khối</a:t>
            </a:r>
          </a:p>
        </p:txBody>
      </p:sp>
      <p:graphicFrame>
        <p:nvGraphicFramePr>
          <p:cNvPr id="5" name="Table 4">
            <a:extLst>
              <a:ext uri="{FF2B5EF4-FFF2-40B4-BE49-F238E27FC236}">
                <a16:creationId xmlns:a16="http://schemas.microsoft.com/office/drawing/2014/main" id="{5BFE8CC7-3C34-D668-A834-E136A3864AAD}"/>
              </a:ext>
            </a:extLst>
          </p:cNvPr>
          <p:cNvGraphicFramePr>
            <a:graphicFrameLocks noGrp="1"/>
          </p:cNvGraphicFramePr>
          <p:nvPr>
            <p:extLst>
              <p:ext uri="{D42A27DB-BD31-4B8C-83A1-F6EECF244321}">
                <p14:modId xmlns:p14="http://schemas.microsoft.com/office/powerpoint/2010/main" val="3903205532"/>
              </p:ext>
            </p:extLst>
          </p:nvPr>
        </p:nvGraphicFramePr>
        <p:xfrm>
          <a:off x="1381760" y="1747520"/>
          <a:ext cx="9428480" cy="4124588"/>
        </p:xfrm>
        <a:graphic>
          <a:graphicData uri="http://schemas.openxmlformats.org/drawingml/2006/table">
            <a:tbl>
              <a:tblPr firstRow="1" firstCol="1" bandRow="1">
                <a:tableStyleId>{5C22544A-7EE6-4342-B048-85BDC9FD1C3A}</a:tableStyleId>
              </a:tblPr>
              <a:tblGrid>
                <a:gridCol w="778259">
                  <a:extLst>
                    <a:ext uri="{9D8B030D-6E8A-4147-A177-3AD203B41FA5}">
                      <a16:colId xmlns:a16="http://schemas.microsoft.com/office/drawing/2014/main" val="3436407617"/>
                    </a:ext>
                  </a:extLst>
                </a:gridCol>
                <a:gridCol w="2544061">
                  <a:extLst>
                    <a:ext uri="{9D8B030D-6E8A-4147-A177-3AD203B41FA5}">
                      <a16:colId xmlns:a16="http://schemas.microsoft.com/office/drawing/2014/main" val="901586127"/>
                    </a:ext>
                  </a:extLst>
                </a:gridCol>
                <a:gridCol w="3128287">
                  <a:extLst>
                    <a:ext uri="{9D8B030D-6E8A-4147-A177-3AD203B41FA5}">
                      <a16:colId xmlns:a16="http://schemas.microsoft.com/office/drawing/2014/main" val="649316473"/>
                    </a:ext>
                  </a:extLst>
                </a:gridCol>
                <a:gridCol w="1463868">
                  <a:extLst>
                    <a:ext uri="{9D8B030D-6E8A-4147-A177-3AD203B41FA5}">
                      <a16:colId xmlns:a16="http://schemas.microsoft.com/office/drawing/2014/main" val="431326341"/>
                    </a:ext>
                  </a:extLst>
                </a:gridCol>
                <a:gridCol w="1514005">
                  <a:extLst>
                    <a:ext uri="{9D8B030D-6E8A-4147-A177-3AD203B41FA5}">
                      <a16:colId xmlns:a16="http://schemas.microsoft.com/office/drawing/2014/main" val="4012721895"/>
                    </a:ext>
                  </a:extLst>
                </a:gridCol>
              </a:tblGrid>
              <a:tr h="564819">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STT</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Khối chính</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Tác vụ tiêu thụ</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Điện áp sử dụng (V)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Mức tiêu thụ (mA)</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01509198"/>
                  </a:ext>
                </a:extLst>
              </a:tr>
              <a:tr h="564819">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STM32F103RCT6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Tất cả ngoại vi cần thiết hoạt động đồng thời</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66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54184833"/>
                  </a:ext>
                </a:extLst>
              </a:tr>
              <a:tr h="564819">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OLED 1.3”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Hiển thị ( Nền đen. Chữ trắng, độ sáng từ 31-255)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23 - 32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91649727"/>
                  </a:ext>
                </a:extLst>
              </a:tr>
              <a:tr h="270474">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RFID</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Quét mã thẻ RFID</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13 - 26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92386833"/>
                  </a:ext>
                </a:extLst>
              </a:tr>
              <a:tr h="275397">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4</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G</a:t>
                      </a:r>
                      <a:r>
                        <a:rPr lang="en-US" sz="1600" kern="100">
                          <a:effectLst/>
                          <a:latin typeface="Calibri" panose="020F0502020204030204" pitchFamily="34" charset="0"/>
                          <a:cs typeface="Calibri" panose="020F0502020204030204" pitchFamily="34" charset="0"/>
                        </a:rPr>
                        <a:t>NSS</a:t>
                      </a:r>
                      <a:r>
                        <a:rPr lang="vi-VN" sz="1600" kern="100">
                          <a:effectLst/>
                          <a:latin typeface="Calibri" panose="020F0502020204030204" pitchFamily="34" charset="0"/>
                          <a:cs typeface="Calibri" panose="020F0502020204030204" pitchFamily="34" charset="0"/>
                        </a:rPr>
                        <a:t> L70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Tracking Mode</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18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505647114"/>
                  </a:ext>
                </a:extLst>
              </a:tr>
              <a:tr h="270474">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Đèn led, còi</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Sáng đèn, bật còi</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100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75646780"/>
                  </a:ext>
                </a:extLst>
              </a:tr>
              <a:tr h="516878">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Sensor</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ea typeface="Calibri" panose="020F0502020204030204" pitchFamily="34" charset="0"/>
                          <a:cs typeface="Calibri" panose="020F0502020204030204" pitchFamily="34" charset="0"/>
                        </a:rPr>
                        <a:t>DHT11, DS18B20, Cảm biến mức</a:t>
                      </a:r>
                    </a:p>
                  </a:txBody>
                  <a:tcPr marL="68580" marR="68580" marT="0" marB="0" anchor="ctr"/>
                </a:tc>
                <a:tc>
                  <a:txBody>
                    <a:bodyPr/>
                    <a:lstStyle/>
                    <a:p>
                      <a:pPr marL="0" marR="0" algn="ctr">
                        <a:lnSpc>
                          <a:spcPct val="115000"/>
                        </a:lnSpc>
                        <a:spcBef>
                          <a:spcPts val="0"/>
                        </a:spcBef>
                        <a:spcAft>
                          <a:spcPts val="800"/>
                        </a:spcAft>
                      </a:pPr>
                      <a:r>
                        <a:rPr lang="en-US" sz="1600" kern="100">
                          <a:effectLst/>
                          <a:latin typeface="Calibri" panose="020F0502020204030204" pitchFamily="34" charset="0"/>
                          <a:cs typeface="Calibri" panose="020F0502020204030204" pitchFamily="34" charset="0"/>
                        </a:rPr>
                        <a:t>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4</a:t>
                      </a:r>
                      <a:endParaRPr lang="vi-VN" sz="1600" kern="100">
                        <a:effectLst/>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66823649"/>
                  </a:ext>
                </a:extLst>
              </a:tr>
              <a:tr h="275397">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7</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RS232/Debug</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Truyền, nhận dữ liệu</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5</a:t>
                      </a:r>
                      <a:r>
                        <a:rPr lang="en-US"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10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578454836"/>
                  </a:ext>
                </a:extLst>
              </a:tr>
              <a:tr h="270474">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Flash/SDcard</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Đọc, ghi dữ liệu</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100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258595114"/>
                  </a:ext>
                </a:extLst>
              </a:tr>
              <a:tr h="275640">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9</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SIM</a:t>
                      </a:r>
                      <a:r>
                        <a:rPr lang="en-US" sz="1600" kern="100">
                          <a:effectLst/>
                          <a:latin typeface="Calibri" panose="020F0502020204030204" pitchFamily="34" charset="0"/>
                          <a:cs typeface="Calibri" panose="020F0502020204030204" pitchFamily="34" charset="0"/>
                        </a:rPr>
                        <a:t> A7672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Gửi dữ liệu</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en-US" sz="1600" kern="100">
                          <a:effectLst/>
                          <a:latin typeface="Calibri" panose="020F0502020204030204" pitchFamily="34" charset="0"/>
                          <a:cs typeface="Calibri" panose="020F0502020204030204" pitchFamily="34" charset="0"/>
                        </a:rPr>
                        <a:t>3.8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600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96122721"/>
                  </a:ext>
                </a:extLst>
              </a:tr>
              <a:tr h="275397">
                <a:tc gridSpan="3">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TỔNG</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vi-VN"/>
                    </a:p>
                  </a:txBody>
                  <a:tcPr/>
                </a:tc>
                <a:tc hMerge="1">
                  <a:txBody>
                    <a:bodyPr/>
                    <a:lstStyle/>
                    <a:p>
                      <a:endParaRPr lang="vi-VN"/>
                    </a:p>
                  </a:txBody>
                  <a:tcP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800"/>
                        </a:spcAft>
                      </a:pPr>
                      <a:r>
                        <a:rPr lang="vi-VN" sz="1600" kern="100">
                          <a:effectLst/>
                          <a:latin typeface="Calibri" panose="020F0502020204030204" pitchFamily="34" charset="0"/>
                          <a:cs typeface="Calibri" panose="020F0502020204030204" pitchFamily="34" charset="0"/>
                        </a:rPr>
                        <a:t>≈ </a:t>
                      </a:r>
                      <a:r>
                        <a:rPr lang="en-US" sz="1600" kern="100">
                          <a:effectLst/>
                          <a:latin typeface="Calibri" panose="020F0502020204030204" pitchFamily="34" charset="0"/>
                          <a:cs typeface="Calibri" panose="020F0502020204030204" pitchFamily="34" charset="0"/>
                        </a:rPr>
                        <a:t>1000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95881188"/>
                  </a:ext>
                </a:extLst>
              </a:tr>
            </a:tbl>
          </a:graphicData>
        </a:graphic>
      </p:graphicFrame>
    </p:spTree>
    <p:extLst>
      <p:ext uri="{BB962C8B-B14F-4D97-AF65-F5344CB8AC3E}">
        <p14:creationId xmlns:p14="http://schemas.microsoft.com/office/powerpoint/2010/main" val="312181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43322"/>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Mức độ tiêu thụ của khối SIM 4G/LTE</a:t>
            </a:r>
          </a:p>
        </p:txBody>
      </p:sp>
      <p:graphicFrame>
        <p:nvGraphicFramePr>
          <p:cNvPr id="4" name="Table 3">
            <a:extLst>
              <a:ext uri="{FF2B5EF4-FFF2-40B4-BE49-F238E27FC236}">
                <a16:creationId xmlns:a16="http://schemas.microsoft.com/office/drawing/2014/main" id="{7369A670-DB7B-8741-74F3-611E2317356F}"/>
              </a:ext>
            </a:extLst>
          </p:cNvPr>
          <p:cNvGraphicFramePr>
            <a:graphicFrameLocks noGrp="1"/>
          </p:cNvGraphicFramePr>
          <p:nvPr>
            <p:extLst>
              <p:ext uri="{D42A27DB-BD31-4B8C-83A1-F6EECF244321}">
                <p14:modId xmlns:p14="http://schemas.microsoft.com/office/powerpoint/2010/main" val="466969868"/>
              </p:ext>
            </p:extLst>
          </p:nvPr>
        </p:nvGraphicFramePr>
        <p:xfrm>
          <a:off x="1788160" y="1799668"/>
          <a:ext cx="8185056" cy="3846139"/>
        </p:xfrm>
        <a:graphic>
          <a:graphicData uri="http://schemas.openxmlformats.org/drawingml/2006/table">
            <a:tbl>
              <a:tblPr firstRow="1" firstCol="1" bandRow="1">
                <a:tableStyleId>{5C22544A-7EE6-4342-B048-85BDC9FD1C3A}</a:tableStyleId>
              </a:tblPr>
              <a:tblGrid>
                <a:gridCol w="2728352">
                  <a:extLst>
                    <a:ext uri="{9D8B030D-6E8A-4147-A177-3AD203B41FA5}">
                      <a16:colId xmlns:a16="http://schemas.microsoft.com/office/drawing/2014/main" val="944871203"/>
                    </a:ext>
                  </a:extLst>
                </a:gridCol>
                <a:gridCol w="2728352">
                  <a:extLst>
                    <a:ext uri="{9D8B030D-6E8A-4147-A177-3AD203B41FA5}">
                      <a16:colId xmlns:a16="http://schemas.microsoft.com/office/drawing/2014/main" val="941842368"/>
                    </a:ext>
                  </a:extLst>
                </a:gridCol>
                <a:gridCol w="2728352">
                  <a:extLst>
                    <a:ext uri="{9D8B030D-6E8A-4147-A177-3AD203B41FA5}">
                      <a16:colId xmlns:a16="http://schemas.microsoft.com/office/drawing/2014/main" val="323283489"/>
                    </a:ext>
                  </a:extLst>
                </a:gridCol>
              </a:tblGrid>
              <a:tr h="459066">
                <a:tc>
                  <a:txBody>
                    <a:bodyPr/>
                    <a:lstStyle/>
                    <a:p>
                      <a:pPr marL="0" marR="0" algn="ctr">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Chế độ</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Tần số hoạt động</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Mức tiêu thụ</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1080165"/>
                  </a:ext>
                </a:extLst>
              </a:tr>
              <a:tr h="660373">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Sleep Mode</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 </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3.5mA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028785554"/>
                  </a:ext>
                </a:extLst>
              </a:tr>
              <a:tr h="564512">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Idle Mode</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 </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28.5mA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675955394"/>
                  </a:ext>
                </a:extLst>
              </a:tr>
              <a:tr h="554927">
                <a:tc rowSpan="2">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Call </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EGSM900</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320mA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91026329"/>
                  </a:ext>
                </a:extLst>
              </a:tr>
              <a:tr h="478237">
                <a:tc vMerge="1">
                  <a:txBody>
                    <a:bodyPr/>
                    <a:lstStyle/>
                    <a:p>
                      <a:endParaRPr lang="vi-VN"/>
                    </a:p>
                  </a:txBody>
                  <a:tcP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DCS1800</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262mA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59874487"/>
                  </a:ext>
                </a:extLst>
              </a:tr>
              <a:tr h="564512">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LTE Cat1 (LTE-FDD B1)</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10MHz, 23dBm</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600mA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137122914"/>
                  </a:ext>
                </a:extLst>
              </a:tr>
              <a:tr h="564512">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Transmission Burst</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 </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15000"/>
                        </a:lnSpc>
                        <a:spcBef>
                          <a:spcPts val="0"/>
                        </a:spcBef>
                        <a:spcAft>
                          <a:spcPts val="0"/>
                        </a:spcAft>
                      </a:pPr>
                      <a:r>
                        <a:rPr lang="en-US" sz="1800" kern="100">
                          <a:effectLst/>
                          <a:latin typeface="Calibri" panose="020F0502020204030204" pitchFamily="34" charset="0"/>
                          <a:cs typeface="Calibri" panose="020F0502020204030204" pitchFamily="34" charset="0"/>
                        </a:rPr>
                        <a:t>2A</a:t>
                      </a:r>
                      <a:endParaRPr lang="vi-VN" sz="18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73319631"/>
                  </a:ext>
                </a:extLst>
              </a:tr>
            </a:tbl>
          </a:graphicData>
        </a:graphic>
      </p:graphicFrame>
    </p:spTree>
    <p:extLst>
      <p:ext uri="{BB962C8B-B14F-4D97-AF65-F5344CB8AC3E}">
        <p14:creationId xmlns:p14="http://schemas.microsoft.com/office/powerpoint/2010/main" val="290472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Mô hình khối nguồn của thiết bị</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descr="A diagram of a computer&#10;&#10;Description automatically generated">
            <a:extLst>
              <a:ext uri="{FF2B5EF4-FFF2-40B4-BE49-F238E27FC236}">
                <a16:creationId xmlns:a16="http://schemas.microsoft.com/office/drawing/2014/main" id="{0A7485E1-1C31-1E98-FAA1-58B6541F8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143" y="1380183"/>
            <a:ext cx="6369368" cy="5246683"/>
          </a:xfrm>
          <a:prstGeom prst="rect">
            <a:avLst/>
          </a:prstGeom>
        </p:spPr>
      </p:pic>
    </p:spTree>
    <p:extLst>
      <p:ext uri="{BB962C8B-B14F-4D97-AF65-F5344CB8AC3E}">
        <p14:creationId xmlns:p14="http://schemas.microsoft.com/office/powerpoint/2010/main" val="49113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dirty="0"/>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2199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Mạch nguyên lý tổng thể thiết bị</a:t>
            </a:r>
          </a:p>
        </p:txBody>
      </p:sp>
      <p:pic>
        <p:nvPicPr>
          <p:cNvPr id="4" name="Picture 3" descr="A computer screen shot of a green and yellow computer&#10;&#10;Description automatically generated">
            <a:extLst>
              <a:ext uri="{FF2B5EF4-FFF2-40B4-BE49-F238E27FC236}">
                <a16:creationId xmlns:a16="http://schemas.microsoft.com/office/drawing/2014/main" id="{C18AECC0-04EB-3BD8-72BB-FD037480106D}"/>
              </a:ext>
            </a:extLst>
          </p:cNvPr>
          <p:cNvPicPr>
            <a:picLocks noChangeAspect="1"/>
          </p:cNvPicPr>
          <p:nvPr/>
        </p:nvPicPr>
        <p:blipFill>
          <a:blip r:embed="rId3"/>
          <a:stretch>
            <a:fillRect/>
          </a:stretch>
        </p:blipFill>
        <p:spPr>
          <a:xfrm>
            <a:off x="1910080" y="1283663"/>
            <a:ext cx="8371840" cy="4991066"/>
          </a:xfrm>
          <a:prstGeom prst="rect">
            <a:avLst/>
          </a:prstGeom>
        </p:spPr>
      </p:pic>
    </p:spTree>
    <p:extLst>
      <p:ext uri="{BB962C8B-B14F-4D97-AF65-F5344CB8AC3E}">
        <p14:creationId xmlns:p14="http://schemas.microsoft.com/office/powerpoint/2010/main" val="4063626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72110"/>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nguồn cho Module SIM</a:t>
            </a:r>
          </a:p>
        </p:txBody>
      </p:sp>
      <p:graphicFrame>
        <p:nvGraphicFramePr>
          <p:cNvPr id="5" name="Diagram 4">
            <a:extLst>
              <a:ext uri="{FF2B5EF4-FFF2-40B4-BE49-F238E27FC236}">
                <a16:creationId xmlns:a16="http://schemas.microsoft.com/office/drawing/2014/main" id="{89769095-0D94-63F3-772C-CF1580248C80}"/>
              </a:ext>
            </a:extLst>
          </p:cNvPr>
          <p:cNvGraphicFramePr/>
          <p:nvPr>
            <p:extLst>
              <p:ext uri="{D42A27DB-BD31-4B8C-83A1-F6EECF244321}">
                <p14:modId xmlns:p14="http://schemas.microsoft.com/office/powerpoint/2010/main" val="2844275036"/>
              </p:ext>
            </p:extLst>
          </p:nvPr>
        </p:nvGraphicFramePr>
        <p:xfrm>
          <a:off x="1820127" y="2634881"/>
          <a:ext cx="2158972" cy="2557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084AAE9-6976-35E5-EF09-44F0E8746E28}"/>
              </a:ext>
            </a:extLst>
          </p:cNvPr>
          <p:cNvSpPr txBox="1"/>
          <p:nvPr/>
        </p:nvSpPr>
        <p:spPr>
          <a:xfrm>
            <a:off x="1933430" y="2950430"/>
            <a:ext cx="533400" cy="400110"/>
          </a:xfrm>
          <a:prstGeom prst="rect">
            <a:avLst/>
          </a:prstGeom>
          <a:noFill/>
        </p:spPr>
        <p:txBody>
          <a:bodyPr wrap="square" rtlCol="0">
            <a:spAutoFit/>
          </a:bodyPr>
          <a:lstStyle/>
          <a:p>
            <a:r>
              <a:rPr lang="en-US" sz="2000" i="1" dirty="0"/>
              <a:t>V</a:t>
            </a:r>
            <a:r>
              <a:rPr lang="en-US" sz="2000" i="1" baseline="-25000" dirty="0"/>
              <a:t>IN</a:t>
            </a:r>
          </a:p>
        </p:txBody>
      </p:sp>
      <p:sp>
        <p:nvSpPr>
          <p:cNvPr id="8" name="TextBox 7">
            <a:extLst>
              <a:ext uri="{FF2B5EF4-FFF2-40B4-BE49-F238E27FC236}">
                <a16:creationId xmlns:a16="http://schemas.microsoft.com/office/drawing/2014/main" id="{EE73CC48-CDBB-454A-7906-FE56C4CA50C5}"/>
              </a:ext>
            </a:extLst>
          </p:cNvPr>
          <p:cNvSpPr txBox="1"/>
          <p:nvPr/>
        </p:nvSpPr>
        <p:spPr>
          <a:xfrm>
            <a:off x="2099333" y="3713332"/>
            <a:ext cx="705211" cy="369332"/>
          </a:xfrm>
          <a:prstGeom prst="rect">
            <a:avLst/>
          </a:prstGeom>
          <a:noFill/>
        </p:spPr>
        <p:txBody>
          <a:bodyPr wrap="square" rtlCol="0">
            <a:spAutoFit/>
          </a:bodyPr>
          <a:lstStyle/>
          <a:p>
            <a:r>
              <a:rPr lang="en-US" i="1" dirty="0"/>
              <a:t>V</a:t>
            </a:r>
            <a:r>
              <a:rPr lang="en-US" i="1" baseline="-25000" dirty="0"/>
              <a:t>OUT</a:t>
            </a:r>
          </a:p>
        </p:txBody>
      </p:sp>
      <p:sp>
        <p:nvSpPr>
          <p:cNvPr id="9" name="TextBox 8">
            <a:extLst>
              <a:ext uri="{FF2B5EF4-FFF2-40B4-BE49-F238E27FC236}">
                <a16:creationId xmlns:a16="http://schemas.microsoft.com/office/drawing/2014/main" id="{4DF9A988-7EFF-B6CE-EB18-7268E06DBFC8}"/>
              </a:ext>
            </a:extLst>
          </p:cNvPr>
          <p:cNvSpPr txBox="1"/>
          <p:nvPr/>
        </p:nvSpPr>
        <p:spPr>
          <a:xfrm>
            <a:off x="1857197" y="4459900"/>
            <a:ext cx="705211" cy="400110"/>
          </a:xfrm>
          <a:prstGeom prst="rect">
            <a:avLst/>
          </a:prstGeom>
          <a:noFill/>
        </p:spPr>
        <p:txBody>
          <a:bodyPr wrap="square" rtlCol="0">
            <a:spAutoFit/>
          </a:bodyPr>
          <a:lstStyle/>
          <a:p>
            <a:r>
              <a:rPr lang="en-US" sz="2000" i="1" dirty="0"/>
              <a:t>I</a:t>
            </a:r>
            <a:r>
              <a:rPr lang="en-US" sz="2000" i="1" baseline="-25000" dirty="0"/>
              <a:t>MAX</a:t>
            </a:r>
          </a:p>
        </p:txBody>
      </p:sp>
      <p:pic>
        <p:nvPicPr>
          <p:cNvPr id="10" name="Picture 9" descr="Logo, icon&#10;&#10;Description automatically generated">
            <a:extLst>
              <a:ext uri="{FF2B5EF4-FFF2-40B4-BE49-F238E27FC236}">
                <a16:creationId xmlns:a16="http://schemas.microsoft.com/office/drawing/2014/main" id="{0B03AB80-86B4-3188-B327-EF3A016227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46" y="2851213"/>
            <a:ext cx="2124348" cy="2124348"/>
          </a:xfrm>
          <a:prstGeom prst="rect">
            <a:avLst/>
          </a:prstGeom>
        </p:spPr>
      </p:pic>
      <p:pic>
        <p:nvPicPr>
          <p:cNvPr id="11" name="Picture 10" descr="A diagram of a circuit&#10;&#10;Description automatically generated">
            <a:extLst>
              <a:ext uri="{FF2B5EF4-FFF2-40B4-BE49-F238E27FC236}">
                <a16:creationId xmlns:a16="http://schemas.microsoft.com/office/drawing/2014/main" id="{D1D27982-A89F-E358-81A8-6D8CF61BA2C8}"/>
              </a:ext>
            </a:extLst>
          </p:cNvPr>
          <p:cNvPicPr>
            <a:picLocks noChangeAspect="1"/>
          </p:cNvPicPr>
          <p:nvPr/>
        </p:nvPicPr>
        <p:blipFill>
          <a:blip r:embed="rId9"/>
          <a:stretch>
            <a:fillRect/>
          </a:stretch>
        </p:blipFill>
        <p:spPr>
          <a:xfrm>
            <a:off x="4800600" y="1443581"/>
            <a:ext cx="5943600" cy="1461770"/>
          </a:xfrm>
          <a:prstGeom prst="rect">
            <a:avLst/>
          </a:prstGeom>
        </p:spPr>
      </p:pic>
      <p:pic>
        <p:nvPicPr>
          <p:cNvPr id="12" name="Picture 11" descr="A diagram of a circuit&#10;&#10;Description automatically generated">
            <a:extLst>
              <a:ext uri="{FF2B5EF4-FFF2-40B4-BE49-F238E27FC236}">
                <a16:creationId xmlns:a16="http://schemas.microsoft.com/office/drawing/2014/main" id="{E83F29B4-9C66-2341-7B78-F989422197AE}"/>
              </a:ext>
            </a:extLst>
          </p:cNvPr>
          <p:cNvPicPr>
            <a:picLocks noChangeAspect="1"/>
          </p:cNvPicPr>
          <p:nvPr/>
        </p:nvPicPr>
        <p:blipFill>
          <a:blip r:embed="rId10"/>
          <a:stretch>
            <a:fillRect/>
          </a:stretch>
        </p:blipFill>
        <p:spPr>
          <a:xfrm>
            <a:off x="4800600" y="3515790"/>
            <a:ext cx="5943600" cy="2366645"/>
          </a:xfrm>
          <a:prstGeom prst="rect">
            <a:avLst/>
          </a:prstGeom>
        </p:spPr>
      </p:pic>
      <p:sp>
        <p:nvSpPr>
          <p:cNvPr id="13" name="Rectangle 12">
            <a:extLst>
              <a:ext uri="{FF2B5EF4-FFF2-40B4-BE49-F238E27FC236}">
                <a16:creationId xmlns:a16="http://schemas.microsoft.com/office/drawing/2014/main" id="{6C0828D3-BE41-0E82-DFF9-18A09DB907F1}"/>
              </a:ext>
            </a:extLst>
          </p:cNvPr>
          <p:cNvSpPr/>
          <p:nvPr/>
        </p:nvSpPr>
        <p:spPr>
          <a:xfrm>
            <a:off x="6763013" y="1471395"/>
            <a:ext cx="318507" cy="288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2C879147-E4A7-F8E0-D2B0-0271D0AE28C1}"/>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Arrow: Chevron 16">
            <a:extLst>
              <a:ext uri="{FF2B5EF4-FFF2-40B4-BE49-F238E27FC236}">
                <a16:creationId xmlns:a16="http://schemas.microsoft.com/office/drawing/2014/main" id="{1B98BFBD-5E7B-C75E-5243-28E715267B6B}"/>
              </a:ext>
            </a:extLst>
          </p:cNvPr>
          <p:cNvSpPr/>
          <p:nvPr/>
        </p:nvSpPr>
        <p:spPr>
          <a:xfrm>
            <a:off x="6430645" y="3015157"/>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9A57EB30-19F9-3B04-D818-523E5D5EFCCE}"/>
              </a:ext>
            </a:extLst>
          </p:cNvPr>
          <p:cNvSpPr txBox="1"/>
          <p:nvPr/>
        </p:nvSpPr>
        <p:spPr>
          <a:xfrm>
            <a:off x="6656919" y="3064925"/>
            <a:ext cx="3195182" cy="369332"/>
          </a:xfrm>
          <a:prstGeom prst="rect">
            <a:avLst/>
          </a:prstGeom>
          <a:noFill/>
        </p:spPr>
        <p:txBody>
          <a:bodyPr wrap="square" rtlCol="0">
            <a:spAutoFit/>
          </a:bodyPr>
          <a:lstStyle/>
          <a:p>
            <a:r>
              <a:rPr lang="en-US" dirty="0"/>
              <a:t>Lọc và bảo vệ điện áp đầu vào</a:t>
            </a:r>
          </a:p>
        </p:txBody>
      </p:sp>
      <p:cxnSp>
        <p:nvCxnSpPr>
          <p:cNvPr id="19" name="Connector: Elbow 18">
            <a:extLst>
              <a:ext uri="{FF2B5EF4-FFF2-40B4-BE49-F238E27FC236}">
                <a16:creationId xmlns:a16="http://schemas.microsoft.com/office/drawing/2014/main" id="{190BA8E2-5081-D1B2-6430-3C17FF27F1F9}"/>
              </a:ext>
            </a:extLst>
          </p:cNvPr>
          <p:cNvCxnSpPr/>
          <p:nvPr/>
        </p:nvCxnSpPr>
        <p:spPr>
          <a:xfrm>
            <a:off x="5624969" y="3036479"/>
            <a:ext cx="838200" cy="207278"/>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Arrow: Chevron 22">
            <a:extLst>
              <a:ext uri="{FF2B5EF4-FFF2-40B4-BE49-F238E27FC236}">
                <a16:creationId xmlns:a16="http://schemas.microsoft.com/office/drawing/2014/main" id="{2DFDC103-14C0-ACEF-6E23-16BC90C236DB}"/>
              </a:ext>
            </a:extLst>
          </p:cNvPr>
          <p:cNvSpPr/>
          <p:nvPr/>
        </p:nvSpPr>
        <p:spPr>
          <a:xfrm>
            <a:off x="6418793" y="6003806"/>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2EF953A3-DCD3-64EE-2AD3-E9D9899417A0}"/>
              </a:ext>
            </a:extLst>
          </p:cNvPr>
          <p:cNvSpPr txBox="1"/>
          <p:nvPr/>
        </p:nvSpPr>
        <p:spPr>
          <a:xfrm>
            <a:off x="6645067" y="6053574"/>
            <a:ext cx="3195182" cy="369332"/>
          </a:xfrm>
          <a:prstGeom prst="rect">
            <a:avLst/>
          </a:prstGeom>
          <a:noFill/>
        </p:spPr>
        <p:txBody>
          <a:bodyPr wrap="square" rtlCol="0">
            <a:spAutoFit/>
          </a:bodyPr>
          <a:lstStyle/>
          <a:p>
            <a:r>
              <a:rPr lang="en-US" dirty="0"/>
              <a:t>Mạch </a:t>
            </a:r>
            <a:r>
              <a:rPr lang="en-US"/>
              <a:t>Buck 3.8V </a:t>
            </a:r>
            <a:r>
              <a:rPr lang="en-US" dirty="0"/>
              <a:t>cho SIM</a:t>
            </a:r>
          </a:p>
        </p:txBody>
      </p:sp>
      <p:cxnSp>
        <p:nvCxnSpPr>
          <p:cNvPr id="25" name="Connector: Elbow 24">
            <a:extLst>
              <a:ext uri="{FF2B5EF4-FFF2-40B4-BE49-F238E27FC236}">
                <a16:creationId xmlns:a16="http://schemas.microsoft.com/office/drawing/2014/main" id="{4DF7B8F5-A529-38EE-E77E-94CD1FC564D7}"/>
              </a:ext>
            </a:extLst>
          </p:cNvPr>
          <p:cNvCxnSpPr/>
          <p:nvPr/>
        </p:nvCxnSpPr>
        <p:spPr>
          <a:xfrm>
            <a:off x="5624969" y="6038086"/>
            <a:ext cx="838200" cy="207278"/>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145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872110"/>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nguồn LDO</a:t>
            </a:r>
          </a:p>
        </p:txBody>
      </p:sp>
      <p:sp>
        <p:nvSpPr>
          <p:cNvPr id="14" name="Rectangle 13">
            <a:extLst>
              <a:ext uri="{FF2B5EF4-FFF2-40B4-BE49-F238E27FC236}">
                <a16:creationId xmlns:a16="http://schemas.microsoft.com/office/drawing/2014/main" id="{2C879147-E4A7-F8E0-D2B0-0271D0AE28C1}"/>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E95F7B4B-ED05-8CD1-7846-60C332D10D42}"/>
              </a:ext>
            </a:extLst>
          </p:cNvPr>
          <p:cNvPicPr>
            <a:picLocks noChangeAspect="1"/>
          </p:cNvPicPr>
          <p:nvPr/>
        </p:nvPicPr>
        <p:blipFill>
          <a:blip r:embed="rId3"/>
          <a:stretch>
            <a:fillRect/>
          </a:stretch>
        </p:blipFill>
        <p:spPr>
          <a:xfrm>
            <a:off x="2068715" y="1479604"/>
            <a:ext cx="3659168" cy="2007887"/>
          </a:xfrm>
          <a:prstGeom prst="rect">
            <a:avLst/>
          </a:prstGeom>
        </p:spPr>
      </p:pic>
      <p:pic>
        <p:nvPicPr>
          <p:cNvPr id="15" name="Picture 14" descr="A diagram of a circuit&#10;&#10;Description automatically generated">
            <a:extLst>
              <a:ext uri="{FF2B5EF4-FFF2-40B4-BE49-F238E27FC236}">
                <a16:creationId xmlns:a16="http://schemas.microsoft.com/office/drawing/2014/main" id="{11E0FA80-469A-F359-255C-A7ECD814E0FE}"/>
              </a:ext>
            </a:extLst>
          </p:cNvPr>
          <p:cNvPicPr>
            <a:picLocks noChangeAspect="1"/>
          </p:cNvPicPr>
          <p:nvPr/>
        </p:nvPicPr>
        <p:blipFill>
          <a:blip r:embed="rId4"/>
          <a:stretch>
            <a:fillRect/>
          </a:stretch>
        </p:blipFill>
        <p:spPr>
          <a:xfrm>
            <a:off x="2273140" y="3926270"/>
            <a:ext cx="3080984" cy="1978767"/>
          </a:xfrm>
          <a:prstGeom prst="rect">
            <a:avLst/>
          </a:prstGeom>
        </p:spPr>
      </p:pic>
      <p:pic>
        <p:nvPicPr>
          <p:cNvPr id="20" name="Picture 19" descr="A diagram of a circuit&#10;&#10;Description automatically generated">
            <a:extLst>
              <a:ext uri="{FF2B5EF4-FFF2-40B4-BE49-F238E27FC236}">
                <a16:creationId xmlns:a16="http://schemas.microsoft.com/office/drawing/2014/main" id="{CE8FC4A3-7773-4A3D-F53C-FD923FCF289D}"/>
              </a:ext>
            </a:extLst>
          </p:cNvPr>
          <p:cNvPicPr>
            <a:picLocks noChangeAspect="1"/>
          </p:cNvPicPr>
          <p:nvPr/>
        </p:nvPicPr>
        <p:blipFill>
          <a:blip r:embed="rId5"/>
          <a:stretch>
            <a:fillRect/>
          </a:stretch>
        </p:blipFill>
        <p:spPr>
          <a:xfrm>
            <a:off x="7094383" y="1247887"/>
            <a:ext cx="3362193" cy="1764564"/>
          </a:xfrm>
          <a:prstGeom prst="rect">
            <a:avLst/>
          </a:prstGeom>
        </p:spPr>
      </p:pic>
      <p:sp>
        <p:nvSpPr>
          <p:cNvPr id="21" name="Arrow: Chevron 20">
            <a:extLst>
              <a:ext uri="{FF2B5EF4-FFF2-40B4-BE49-F238E27FC236}">
                <a16:creationId xmlns:a16="http://schemas.microsoft.com/office/drawing/2014/main" id="{BB89285F-2718-8CEB-4942-CD775A4A5462}"/>
              </a:ext>
            </a:extLst>
          </p:cNvPr>
          <p:cNvSpPr/>
          <p:nvPr/>
        </p:nvSpPr>
        <p:spPr>
          <a:xfrm>
            <a:off x="2173992" y="3398886"/>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1A003F0E-3B54-25DD-729A-CFA11BF42DD5}"/>
              </a:ext>
            </a:extLst>
          </p:cNvPr>
          <p:cNvSpPr txBox="1"/>
          <p:nvPr/>
        </p:nvSpPr>
        <p:spPr>
          <a:xfrm>
            <a:off x="2400266" y="3448654"/>
            <a:ext cx="2922906" cy="369332"/>
          </a:xfrm>
          <a:prstGeom prst="rect">
            <a:avLst/>
          </a:prstGeom>
          <a:noFill/>
        </p:spPr>
        <p:txBody>
          <a:bodyPr wrap="square" rtlCol="0">
            <a:spAutoFit/>
          </a:bodyPr>
          <a:lstStyle/>
          <a:p>
            <a:r>
              <a:rPr lang="en-US" dirty="0"/>
              <a:t>Mạch LDO hạ áp xuống 12V</a:t>
            </a:r>
          </a:p>
        </p:txBody>
      </p:sp>
      <p:sp>
        <p:nvSpPr>
          <p:cNvPr id="26" name="Arrow: Curved Right 25">
            <a:extLst>
              <a:ext uri="{FF2B5EF4-FFF2-40B4-BE49-F238E27FC236}">
                <a16:creationId xmlns:a16="http://schemas.microsoft.com/office/drawing/2014/main" id="{54E9A47B-231C-1DD0-7DDB-37AEB6770F56}"/>
              </a:ext>
            </a:extLst>
          </p:cNvPr>
          <p:cNvSpPr/>
          <p:nvPr/>
        </p:nvSpPr>
        <p:spPr>
          <a:xfrm>
            <a:off x="1487028" y="2424194"/>
            <a:ext cx="533401" cy="1236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C68E6DD0-2619-95C3-6949-E139B6634DF4}"/>
              </a:ext>
            </a:extLst>
          </p:cNvPr>
          <p:cNvSpPr/>
          <p:nvPr/>
        </p:nvSpPr>
        <p:spPr>
          <a:xfrm>
            <a:off x="2155236" y="5863673"/>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08CA4C23-1DC8-FFE6-5FF7-187F039411F3}"/>
              </a:ext>
            </a:extLst>
          </p:cNvPr>
          <p:cNvSpPr txBox="1"/>
          <p:nvPr/>
        </p:nvSpPr>
        <p:spPr>
          <a:xfrm>
            <a:off x="2388925" y="5890819"/>
            <a:ext cx="2922906" cy="369332"/>
          </a:xfrm>
          <a:prstGeom prst="rect">
            <a:avLst/>
          </a:prstGeom>
          <a:noFill/>
        </p:spPr>
        <p:txBody>
          <a:bodyPr wrap="square" rtlCol="0">
            <a:spAutoFit/>
          </a:bodyPr>
          <a:lstStyle/>
          <a:p>
            <a:r>
              <a:rPr lang="en-US" dirty="0"/>
              <a:t>Mạch </a:t>
            </a:r>
            <a:r>
              <a:rPr lang="en-US"/>
              <a:t>LDO hạ áp xuống 5V</a:t>
            </a:r>
            <a:endParaRPr lang="en-US" dirty="0"/>
          </a:p>
        </p:txBody>
      </p:sp>
      <p:sp>
        <p:nvSpPr>
          <p:cNvPr id="29" name="Arrow: Curved Right 28">
            <a:extLst>
              <a:ext uri="{FF2B5EF4-FFF2-40B4-BE49-F238E27FC236}">
                <a16:creationId xmlns:a16="http://schemas.microsoft.com/office/drawing/2014/main" id="{65EB4B8C-98B5-8576-36A6-1251F7E74EC6}"/>
              </a:ext>
            </a:extLst>
          </p:cNvPr>
          <p:cNvSpPr/>
          <p:nvPr/>
        </p:nvSpPr>
        <p:spPr>
          <a:xfrm>
            <a:off x="1549183" y="4524609"/>
            <a:ext cx="595949" cy="16013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descr="A diagram of a circuit&#10;&#10;Description automatically generated">
            <a:extLst>
              <a:ext uri="{FF2B5EF4-FFF2-40B4-BE49-F238E27FC236}">
                <a16:creationId xmlns:a16="http://schemas.microsoft.com/office/drawing/2014/main" id="{4057636E-61F0-3562-C4F4-3E77C9506F49}"/>
              </a:ext>
            </a:extLst>
          </p:cNvPr>
          <p:cNvPicPr>
            <a:picLocks noChangeAspect="1"/>
          </p:cNvPicPr>
          <p:nvPr/>
        </p:nvPicPr>
        <p:blipFill>
          <a:blip r:embed="rId6"/>
          <a:stretch>
            <a:fillRect/>
          </a:stretch>
        </p:blipFill>
        <p:spPr>
          <a:xfrm>
            <a:off x="7540659" y="2832776"/>
            <a:ext cx="2915917" cy="1614296"/>
          </a:xfrm>
          <a:prstGeom prst="rect">
            <a:avLst/>
          </a:prstGeom>
        </p:spPr>
      </p:pic>
      <p:sp>
        <p:nvSpPr>
          <p:cNvPr id="65" name="Arrow: Chevron 64">
            <a:extLst>
              <a:ext uri="{FF2B5EF4-FFF2-40B4-BE49-F238E27FC236}">
                <a16:creationId xmlns:a16="http://schemas.microsoft.com/office/drawing/2014/main" id="{D41E54E6-AACD-64A3-C327-71173C7F000D}"/>
              </a:ext>
            </a:extLst>
          </p:cNvPr>
          <p:cNvSpPr/>
          <p:nvPr/>
        </p:nvSpPr>
        <p:spPr>
          <a:xfrm>
            <a:off x="6982868" y="4328502"/>
            <a:ext cx="4453523" cy="512774"/>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0E9501C9-4890-E213-3AC8-550B42522758}"/>
              </a:ext>
            </a:extLst>
          </p:cNvPr>
          <p:cNvSpPr txBox="1"/>
          <p:nvPr/>
        </p:nvSpPr>
        <p:spPr>
          <a:xfrm>
            <a:off x="7253300" y="4391314"/>
            <a:ext cx="4453525" cy="369332"/>
          </a:xfrm>
          <a:prstGeom prst="rect">
            <a:avLst/>
          </a:prstGeom>
          <a:noFill/>
        </p:spPr>
        <p:txBody>
          <a:bodyPr wrap="square" rtlCol="0">
            <a:spAutoFit/>
          </a:bodyPr>
          <a:lstStyle/>
          <a:p>
            <a:r>
              <a:rPr lang="en-US" dirty="0"/>
              <a:t>Mạch LDO hạ </a:t>
            </a:r>
            <a:r>
              <a:rPr lang="en-US"/>
              <a:t>áp 3.3V cho MCU và GPS</a:t>
            </a:r>
            <a:endParaRPr lang="en-US" dirty="0"/>
          </a:p>
        </p:txBody>
      </p:sp>
      <p:sp>
        <p:nvSpPr>
          <p:cNvPr id="67" name="Arrow: Curved Right 66">
            <a:extLst>
              <a:ext uri="{FF2B5EF4-FFF2-40B4-BE49-F238E27FC236}">
                <a16:creationId xmlns:a16="http://schemas.microsoft.com/office/drawing/2014/main" id="{05D7F7CE-E8E7-F643-D675-1F23A0E07532}"/>
              </a:ext>
            </a:extLst>
          </p:cNvPr>
          <p:cNvSpPr/>
          <p:nvPr/>
        </p:nvSpPr>
        <p:spPr>
          <a:xfrm>
            <a:off x="6313867" y="2606296"/>
            <a:ext cx="751609" cy="220910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Oval 69">
            <a:extLst>
              <a:ext uri="{FF2B5EF4-FFF2-40B4-BE49-F238E27FC236}">
                <a16:creationId xmlns:a16="http://schemas.microsoft.com/office/drawing/2014/main" id="{F47DFA28-5596-A7B5-3BB2-D541429D2316}"/>
              </a:ext>
            </a:extLst>
          </p:cNvPr>
          <p:cNvSpPr/>
          <p:nvPr/>
        </p:nvSpPr>
        <p:spPr>
          <a:xfrm>
            <a:off x="7663589" y="5999221"/>
            <a:ext cx="648284" cy="6482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FF0000"/>
                </a:solidFill>
              </a:rPr>
              <a:t>12</a:t>
            </a:r>
          </a:p>
        </p:txBody>
      </p:sp>
      <p:pic>
        <p:nvPicPr>
          <p:cNvPr id="71" name="Picture 70" descr="Logo, icon&#10;&#10;Description automatically generated">
            <a:extLst>
              <a:ext uri="{FF2B5EF4-FFF2-40B4-BE49-F238E27FC236}">
                <a16:creationId xmlns:a16="http://schemas.microsoft.com/office/drawing/2014/main" id="{210E22DF-42E1-8EED-0FCE-FFF664A30E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7793" y="5060475"/>
            <a:ext cx="788407" cy="788407"/>
          </a:xfrm>
          <a:prstGeom prst="rect">
            <a:avLst/>
          </a:prstGeom>
        </p:spPr>
      </p:pic>
      <p:sp>
        <p:nvSpPr>
          <p:cNvPr id="72" name="Oval 71">
            <a:extLst>
              <a:ext uri="{FF2B5EF4-FFF2-40B4-BE49-F238E27FC236}">
                <a16:creationId xmlns:a16="http://schemas.microsoft.com/office/drawing/2014/main" id="{D6A1A6B7-C1AC-86B3-01E3-70B007DBB249}"/>
              </a:ext>
            </a:extLst>
          </p:cNvPr>
          <p:cNvSpPr/>
          <p:nvPr/>
        </p:nvSpPr>
        <p:spPr>
          <a:xfrm>
            <a:off x="8737855" y="6002096"/>
            <a:ext cx="648284" cy="6482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FF0000"/>
                </a:solidFill>
              </a:rPr>
              <a:t>5</a:t>
            </a:r>
          </a:p>
        </p:txBody>
      </p:sp>
      <p:sp>
        <p:nvSpPr>
          <p:cNvPr id="73" name="Oval 72">
            <a:extLst>
              <a:ext uri="{FF2B5EF4-FFF2-40B4-BE49-F238E27FC236}">
                <a16:creationId xmlns:a16="http://schemas.microsoft.com/office/drawing/2014/main" id="{C2F7D2D9-3746-C361-9061-C9F08A480508}"/>
              </a:ext>
            </a:extLst>
          </p:cNvPr>
          <p:cNvSpPr/>
          <p:nvPr/>
        </p:nvSpPr>
        <p:spPr>
          <a:xfrm>
            <a:off x="9812121" y="6002096"/>
            <a:ext cx="648284" cy="6482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FF0000"/>
                </a:solidFill>
              </a:rPr>
              <a:t>3.3</a:t>
            </a:r>
          </a:p>
        </p:txBody>
      </p:sp>
      <p:cxnSp>
        <p:nvCxnSpPr>
          <p:cNvPr id="74" name="Straight Connector 73">
            <a:extLst>
              <a:ext uri="{FF2B5EF4-FFF2-40B4-BE49-F238E27FC236}">
                <a16:creationId xmlns:a16="http://schemas.microsoft.com/office/drawing/2014/main" id="{695F66D3-AF24-FD10-B778-DA1C7AC7423B}"/>
              </a:ext>
            </a:extLst>
          </p:cNvPr>
          <p:cNvCxnSpPr>
            <a:cxnSpLocks/>
            <a:stCxn id="70" idx="6"/>
            <a:endCxn id="72" idx="2"/>
          </p:cNvCxnSpPr>
          <p:nvPr/>
        </p:nvCxnSpPr>
        <p:spPr>
          <a:xfrm>
            <a:off x="8311873" y="6323363"/>
            <a:ext cx="425982" cy="2875"/>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DDBA374-77E7-63C4-24AA-580CA005200D}"/>
              </a:ext>
            </a:extLst>
          </p:cNvPr>
          <p:cNvCxnSpPr>
            <a:cxnSpLocks/>
            <a:stCxn id="72" idx="6"/>
            <a:endCxn id="73" idx="2"/>
          </p:cNvCxnSpPr>
          <p:nvPr/>
        </p:nvCxnSpPr>
        <p:spPr>
          <a:xfrm>
            <a:off x="9386139" y="6326238"/>
            <a:ext cx="425982"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5C4AE57-407C-EFC8-0D8C-EB32FFFA765B}"/>
              </a:ext>
            </a:extLst>
          </p:cNvPr>
          <p:cNvCxnSpPr>
            <a:cxnSpLocks/>
            <a:stCxn id="73" idx="6"/>
          </p:cNvCxnSpPr>
          <p:nvPr/>
        </p:nvCxnSpPr>
        <p:spPr>
          <a:xfrm flipV="1">
            <a:off x="10460405" y="6318870"/>
            <a:ext cx="1731595" cy="736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77B703F-3D74-722F-1CC0-B42A823274A7}"/>
              </a:ext>
            </a:extLst>
          </p:cNvPr>
          <p:cNvCxnSpPr>
            <a:cxnSpLocks/>
            <a:endCxn id="70" idx="2"/>
          </p:cNvCxnSpPr>
          <p:nvPr/>
        </p:nvCxnSpPr>
        <p:spPr>
          <a:xfrm>
            <a:off x="1076960" y="6318870"/>
            <a:ext cx="6586629" cy="4493"/>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DCC7615-4873-B8DA-CDAB-0232F6A01461}"/>
              </a:ext>
            </a:extLst>
          </p:cNvPr>
          <p:cNvCxnSpPr>
            <a:cxnSpLocks/>
            <a:stCxn id="70" idx="0"/>
          </p:cNvCxnSpPr>
          <p:nvPr/>
        </p:nvCxnSpPr>
        <p:spPr>
          <a:xfrm flipV="1">
            <a:off x="7987731" y="5454678"/>
            <a:ext cx="0" cy="54454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C6F76E8-7798-9197-945B-3CD0A397CE42}"/>
              </a:ext>
            </a:extLst>
          </p:cNvPr>
          <p:cNvCxnSpPr>
            <a:endCxn id="71" idx="1"/>
          </p:cNvCxnSpPr>
          <p:nvPr/>
        </p:nvCxnSpPr>
        <p:spPr>
          <a:xfrm>
            <a:off x="7987731" y="5454678"/>
            <a:ext cx="680062"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CE9B84A-F35F-206D-473B-CE9DB137A663}"/>
              </a:ext>
            </a:extLst>
          </p:cNvPr>
          <p:cNvCxnSpPr>
            <a:stCxn id="71" idx="3"/>
          </p:cNvCxnSpPr>
          <p:nvPr/>
        </p:nvCxnSpPr>
        <p:spPr>
          <a:xfrm>
            <a:off x="9456200" y="5454679"/>
            <a:ext cx="68006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8B933AD-C78B-566A-AF38-48FF9665A73B}"/>
              </a:ext>
            </a:extLst>
          </p:cNvPr>
          <p:cNvCxnSpPr>
            <a:cxnSpLocks/>
            <a:stCxn id="73" idx="0"/>
          </p:cNvCxnSpPr>
          <p:nvPr/>
        </p:nvCxnSpPr>
        <p:spPr>
          <a:xfrm flipV="1">
            <a:off x="10136263" y="5454679"/>
            <a:ext cx="0" cy="54741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863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MCU</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diagram of electrical wiring&#10;&#10;Description automatically generated">
            <a:extLst>
              <a:ext uri="{FF2B5EF4-FFF2-40B4-BE49-F238E27FC236}">
                <a16:creationId xmlns:a16="http://schemas.microsoft.com/office/drawing/2014/main" id="{6D469886-C1AB-3F78-05A9-1CC6347612DA}"/>
              </a:ext>
            </a:extLst>
          </p:cNvPr>
          <p:cNvPicPr>
            <a:picLocks noChangeAspect="1"/>
          </p:cNvPicPr>
          <p:nvPr/>
        </p:nvPicPr>
        <p:blipFill>
          <a:blip r:embed="rId3"/>
          <a:stretch>
            <a:fillRect/>
          </a:stretch>
        </p:blipFill>
        <p:spPr>
          <a:xfrm>
            <a:off x="1854775" y="1364943"/>
            <a:ext cx="8161941" cy="5310494"/>
          </a:xfrm>
          <a:prstGeom prst="rect">
            <a:avLst/>
          </a:prstGeom>
        </p:spPr>
      </p:pic>
      <p:pic>
        <p:nvPicPr>
          <p:cNvPr id="5" name="Picture 4" descr="Icon&#10;&#10;Description automatically generated">
            <a:extLst>
              <a:ext uri="{FF2B5EF4-FFF2-40B4-BE49-F238E27FC236}">
                <a16:creationId xmlns:a16="http://schemas.microsoft.com/office/drawing/2014/main" id="{619EF666-2FBA-F7A6-7D1C-A9F1B6B9EC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7225" y="5456237"/>
            <a:ext cx="1219200" cy="1219200"/>
          </a:xfrm>
          <a:prstGeom prst="rect">
            <a:avLst/>
          </a:prstGeom>
        </p:spPr>
      </p:pic>
    </p:spTree>
    <p:extLst>
      <p:ext uri="{BB962C8B-B14F-4D97-AF65-F5344CB8AC3E}">
        <p14:creationId xmlns:p14="http://schemas.microsoft.com/office/powerpoint/2010/main" val="3593786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4G LTE</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computer screen shot of a diagram&#10;&#10;Description automatically generated">
            <a:extLst>
              <a:ext uri="{FF2B5EF4-FFF2-40B4-BE49-F238E27FC236}">
                <a16:creationId xmlns:a16="http://schemas.microsoft.com/office/drawing/2014/main" id="{D9C8FA13-8420-F61F-4839-996C5EC03C39}"/>
              </a:ext>
            </a:extLst>
          </p:cNvPr>
          <p:cNvPicPr>
            <a:picLocks noChangeAspect="1"/>
          </p:cNvPicPr>
          <p:nvPr/>
        </p:nvPicPr>
        <p:blipFill>
          <a:blip r:embed="rId3"/>
          <a:stretch>
            <a:fillRect/>
          </a:stretch>
        </p:blipFill>
        <p:spPr>
          <a:xfrm>
            <a:off x="2086704" y="1442792"/>
            <a:ext cx="8018591" cy="5232645"/>
          </a:xfrm>
          <a:prstGeom prst="rect">
            <a:avLst/>
          </a:prstGeom>
        </p:spPr>
      </p:pic>
    </p:spTree>
    <p:extLst>
      <p:ext uri="{BB962C8B-B14F-4D97-AF65-F5344CB8AC3E}">
        <p14:creationId xmlns:p14="http://schemas.microsoft.com/office/powerpoint/2010/main" val="254596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khối GPS</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diagram of a computer&#10;&#10;Description automatically generated">
            <a:extLst>
              <a:ext uri="{FF2B5EF4-FFF2-40B4-BE49-F238E27FC236}">
                <a16:creationId xmlns:a16="http://schemas.microsoft.com/office/drawing/2014/main" id="{38BB8923-16BD-6F06-9499-4BBD6269B06C}"/>
              </a:ext>
            </a:extLst>
          </p:cNvPr>
          <p:cNvPicPr>
            <a:picLocks noChangeAspect="1"/>
          </p:cNvPicPr>
          <p:nvPr/>
        </p:nvPicPr>
        <p:blipFill>
          <a:blip r:embed="rId3"/>
          <a:stretch>
            <a:fillRect/>
          </a:stretch>
        </p:blipFill>
        <p:spPr>
          <a:xfrm>
            <a:off x="1400400" y="1619578"/>
            <a:ext cx="9108622" cy="2588260"/>
          </a:xfrm>
          <a:prstGeom prst="rect">
            <a:avLst/>
          </a:prstGeom>
        </p:spPr>
      </p:pic>
    </p:spTree>
    <p:extLst>
      <p:ext uri="{BB962C8B-B14F-4D97-AF65-F5344CB8AC3E}">
        <p14:creationId xmlns:p14="http://schemas.microsoft.com/office/powerpoint/2010/main" val="652007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các khối còn lại</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descr="A diagram of a circuit&#10;&#10;Description automatically generated">
            <a:extLst>
              <a:ext uri="{FF2B5EF4-FFF2-40B4-BE49-F238E27FC236}">
                <a16:creationId xmlns:a16="http://schemas.microsoft.com/office/drawing/2014/main" id="{4B1F11DE-F7D0-AA8F-9C77-824107BBB1E2}"/>
              </a:ext>
            </a:extLst>
          </p:cNvPr>
          <p:cNvPicPr>
            <a:picLocks noChangeAspect="1"/>
          </p:cNvPicPr>
          <p:nvPr/>
        </p:nvPicPr>
        <p:blipFill>
          <a:blip r:embed="rId3"/>
          <a:stretch>
            <a:fillRect/>
          </a:stretch>
        </p:blipFill>
        <p:spPr>
          <a:xfrm>
            <a:off x="6451784" y="1683702"/>
            <a:ext cx="4291854" cy="1745298"/>
          </a:xfrm>
          <a:prstGeom prst="rect">
            <a:avLst/>
          </a:prstGeom>
        </p:spPr>
      </p:pic>
      <p:pic>
        <p:nvPicPr>
          <p:cNvPr id="7" name="Picture 6" descr="A diagram of a led status&#10;&#10;Description automatically generated">
            <a:extLst>
              <a:ext uri="{FF2B5EF4-FFF2-40B4-BE49-F238E27FC236}">
                <a16:creationId xmlns:a16="http://schemas.microsoft.com/office/drawing/2014/main" id="{FE621753-D172-DF0A-A4CB-40508910277F}"/>
              </a:ext>
            </a:extLst>
          </p:cNvPr>
          <p:cNvPicPr>
            <a:picLocks noChangeAspect="1"/>
          </p:cNvPicPr>
          <p:nvPr/>
        </p:nvPicPr>
        <p:blipFill>
          <a:blip r:embed="rId4"/>
          <a:stretch>
            <a:fillRect/>
          </a:stretch>
        </p:blipFill>
        <p:spPr>
          <a:xfrm>
            <a:off x="1197473" y="1888490"/>
            <a:ext cx="4678104" cy="3789510"/>
          </a:xfrm>
          <a:prstGeom prst="rect">
            <a:avLst/>
          </a:prstGeom>
        </p:spPr>
      </p:pic>
      <p:pic>
        <p:nvPicPr>
          <p:cNvPr id="9" name="Picture 8" descr="A diagram of a computer&#10;&#10;Description automatically generated">
            <a:extLst>
              <a:ext uri="{FF2B5EF4-FFF2-40B4-BE49-F238E27FC236}">
                <a16:creationId xmlns:a16="http://schemas.microsoft.com/office/drawing/2014/main" id="{391A45D1-2A02-7A67-610A-48FF29621922}"/>
              </a:ext>
            </a:extLst>
          </p:cNvPr>
          <p:cNvPicPr>
            <a:picLocks noChangeAspect="1"/>
          </p:cNvPicPr>
          <p:nvPr/>
        </p:nvPicPr>
        <p:blipFill>
          <a:blip r:embed="rId5"/>
          <a:stretch>
            <a:fillRect/>
          </a:stretch>
        </p:blipFill>
        <p:spPr>
          <a:xfrm>
            <a:off x="6726104" y="3469957"/>
            <a:ext cx="4323080" cy="3205480"/>
          </a:xfrm>
          <a:prstGeom prst="rect">
            <a:avLst/>
          </a:prstGeom>
        </p:spPr>
      </p:pic>
    </p:spTree>
    <p:extLst>
      <p:ext uri="{BB962C8B-B14F-4D97-AF65-F5344CB8AC3E}">
        <p14:creationId xmlns:p14="http://schemas.microsoft.com/office/powerpoint/2010/main" val="992777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các khối còn lại</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diagram of a flash&#10;&#10;Description automatically generated">
            <a:extLst>
              <a:ext uri="{FF2B5EF4-FFF2-40B4-BE49-F238E27FC236}">
                <a16:creationId xmlns:a16="http://schemas.microsoft.com/office/drawing/2014/main" id="{F8A48F3F-1267-94E8-F087-356F81517EE8}"/>
              </a:ext>
            </a:extLst>
          </p:cNvPr>
          <p:cNvPicPr>
            <a:picLocks noChangeAspect="1"/>
          </p:cNvPicPr>
          <p:nvPr/>
        </p:nvPicPr>
        <p:blipFill>
          <a:blip r:embed="rId3"/>
          <a:stretch>
            <a:fillRect/>
          </a:stretch>
        </p:blipFill>
        <p:spPr>
          <a:xfrm>
            <a:off x="792480" y="1631792"/>
            <a:ext cx="4907915" cy="2415540"/>
          </a:xfrm>
          <a:prstGeom prst="rect">
            <a:avLst/>
          </a:prstGeom>
        </p:spPr>
      </p:pic>
      <p:pic>
        <p:nvPicPr>
          <p:cNvPr id="10" name="Picture 9" descr="A diagram of a circuit board&#10;&#10;Description automatically generated">
            <a:extLst>
              <a:ext uri="{FF2B5EF4-FFF2-40B4-BE49-F238E27FC236}">
                <a16:creationId xmlns:a16="http://schemas.microsoft.com/office/drawing/2014/main" id="{BB31AB79-2EE2-2F88-B162-A7503301CF12}"/>
              </a:ext>
            </a:extLst>
          </p:cNvPr>
          <p:cNvPicPr>
            <a:picLocks noChangeAspect="1"/>
          </p:cNvPicPr>
          <p:nvPr/>
        </p:nvPicPr>
        <p:blipFill>
          <a:blip r:embed="rId4"/>
          <a:stretch>
            <a:fillRect/>
          </a:stretch>
        </p:blipFill>
        <p:spPr>
          <a:xfrm>
            <a:off x="6976464" y="1579947"/>
            <a:ext cx="4876800" cy="2353310"/>
          </a:xfrm>
          <a:prstGeom prst="rect">
            <a:avLst/>
          </a:prstGeom>
        </p:spPr>
      </p:pic>
      <p:pic>
        <p:nvPicPr>
          <p:cNvPr id="11" name="Picture 10" descr="A diagram of a computer circuit&#10;&#10;Description automatically generated">
            <a:extLst>
              <a:ext uri="{FF2B5EF4-FFF2-40B4-BE49-F238E27FC236}">
                <a16:creationId xmlns:a16="http://schemas.microsoft.com/office/drawing/2014/main" id="{F61542C6-7713-9081-C9C9-BA5601DCAAB3}"/>
              </a:ext>
            </a:extLst>
          </p:cNvPr>
          <p:cNvPicPr>
            <a:picLocks noChangeAspect="1"/>
          </p:cNvPicPr>
          <p:nvPr/>
        </p:nvPicPr>
        <p:blipFill>
          <a:blip r:embed="rId5"/>
          <a:stretch>
            <a:fillRect/>
          </a:stretch>
        </p:blipFill>
        <p:spPr>
          <a:xfrm>
            <a:off x="924560" y="4060574"/>
            <a:ext cx="7447280" cy="2432301"/>
          </a:xfrm>
          <a:prstGeom prst="rect">
            <a:avLst/>
          </a:prstGeom>
        </p:spPr>
      </p:pic>
      <p:pic>
        <p:nvPicPr>
          <p:cNvPr id="12" name="Picture 11" descr="A diagram of sensor with text&#10;&#10;Description automatically generated">
            <a:extLst>
              <a:ext uri="{FF2B5EF4-FFF2-40B4-BE49-F238E27FC236}">
                <a16:creationId xmlns:a16="http://schemas.microsoft.com/office/drawing/2014/main" id="{812DCCE7-1A54-A789-9B28-E093C09CB2E7}"/>
              </a:ext>
            </a:extLst>
          </p:cNvPr>
          <p:cNvPicPr>
            <a:picLocks noChangeAspect="1"/>
          </p:cNvPicPr>
          <p:nvPr/>
        </p:nvPicPr>
        <p:blipFill>
          <a:blip r:embed="rId6"/>
          <a:stretch>
            <a:fillRect/>
          </a:stretch>
        </p:blipFill>
        <p:spPr>
          <a:xfrm>
            <a:off x="8165156" y="4060574"/>
            <a:ext cx="3941239" cy="2432301"/>
          </a:xfrm>
          <a:prstGeom prst="rect">
            <a:avLst/>
          </a:prstGeom>
        </p:spPr>
      </p:pic>
    </p:spTree>
    <p:extLst>
      <p:ext uri="{BB962C8B-B14F-4D97-AF65-F5344CB8AC3E}">
        <p14:creationId xmlns:p14="http://schemas.microsoft.com/office/powerpoint/2010/main" val="3088964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80" y="903278"/>
            <a:ext cx="6979920"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PCB</a:t>
            </a:r>
          </a:p>
        </p:txBody>
      </p:sp>
      <p:pic>
        <p:nvPicPr>
          <p:cNvPr id="5" name="Picture 4" descr="A close up of a circuit board&#10;&#10;Description automatically generated">
            <a:extLst>
              <a:ext uri="{FF2B5EF4-FFF2-40B4-BE49-F238E27FC236}">
                <a16:creationId xmlns:a16="http://schemas.microsoft.com/office/drawing/2014/main" id="{8504C93B-C9AC-591C-588A-6AF8E88034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717" y="1474153"/>
            <a:ext cx="5319395" cy="4093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1823074C-2524-D5F6-6994-BCC8235D3F96}"/>
              </a:ext>
            </a:extLst>
          </p:cNvPr>
          <p:cNvPicPr>
            <a:picLocks noChangeAspect="1"/>
          </p:cNvPicPr>
          <p:nvPr/>
        </p:nvPicPr>
        <p:blipFill>
          <a:blip r:embed="rId4"/>
          <a:stretch>
            <a:fillRect/>
          </a:stretch>
        </p:blipFill>
        <p:spPr>
          <a:xfrm>
            <a:off x="6293796" y="1474153"/>
            <a:ext cx="5195228" cy="4093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FFE64086-E027-03D4-8411-9EBBF55D7B00}"/>
              </a:ext>
            </a:extLst>
          </p:cNvPr>
          <p:cNvSpPr txBox="1"/>
          <p:nvPr/>
        </p:nvSpPr>
        <p:spPr>
          <a:xfrm>
            <a:off x="3117214" y="5676573"/>
            <a:ext cx="914400" cy="369332"/>
          </a:xfrm>
          <a:prstGeom prst="rect">
            <a:avLst/>
          </a:prstGeom>
          <a:noFill/>
        </p:spPr>
        <p:txBody>
          <a:bodyPr wrap="square" rtlCol="0">
            <a:spAutoFit/>
          </a:bodyPr>
          <a:lstStyle/>
          <a:p>
            <a:r>
              <a:rPr lang="en-US" i="1" dirty="0"/>
              <a:t>PCB 2D</a:t>
            </a:r>
          </a:p>
        </p:txBody>
      </p:sp>
      <p:sp>
        <p:nvSpPr>
          <p:cNvPr id="20" name="TextBox 19">
            <a:extLst>
              <a:ext uri="{FF2B5EF4-FFF2-40B4-BE49-F238E27FC236}">
                <a16:creationId xmlns:a16="http://schemas.microsoft.com/office/drawing/2014/main" id="{318C1DEF-0A0D-0631-E3B9-37E4A69801D2}"/>
              </a:ext>
            </a:extLst>
          </p:cNvPr>
          <p:cNvSpPr txBox="1"/>
          <p:nvPr/>
        </p:nvSpPr>
        <p:spPr>
          <a:xfrm>
            <a:off x="8434210" y="5676573"/>
            <a:ext cx="914400" cy="369332"/>
          </a:xfrm>
          <a:prstGeom prst="rect">
            <a:avLst/>
          </a:prstGeom>
          <a:noFill/>
        </p:spPr>
        <p:txBody>
          <a:bodyPr wrap="square" rtlCol="0">
            <a:spAutoFit/>
          </a:bodyPr>
          <a:lstStyle/>
          <a:p>
            <a:r>
              <a:rPr lang="en-US" i="1" dirty="0"/>
              <a:t>PCB 3D</a:t>
            </a:r>
          </a:p>
        </p:txBody>
      </p:sp>
    </p:spTree>
    <p:extLst>
      <p:ext uri="{BB962C8B-B14F-4D97-AF65-F5344CB8AC3E}">
        <p14:creationId xmlns:p14="http://schemas.microsoft.com/office/powerpoint/2010/main" val="3786968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Antenna Trace cho khối SIM và khối GPS</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descr="A red circuit board with black and yellow circles and black text&#10;&#10;Description automatically generated">
            <a:extLst>
              <a:ext uri="{FF2B5EF4-FFF2-40B4-BE49-F238E27FC236}">
                <a16:creationId xmlns:a16="http://schemas.microsoft.com/office/drawing/2014/main" id="{EC4A7592-5E9B-42E3-A205-0B24E25D3306}"/>
              </a:ext>
            </a:extLst>
          </p:cNvPr>
          <p:cNvPicPr>
            <a:picLocks noChangeAspect="1"/>
          </p:cNvPicPr>
          <p:nvPr/>
        </p:nvPicPr>
        <p:blipFill>
          <a:blip r:embed="rId3"/>
          <a:stretch>
            <a:fillRect/>
          </a:stretch>
        </p:blipFill>
        <p:spPr>
          <a:xfrm>
            <a:off x="2536275" y="3892582"/>
            <a:ext cx="6921675" cy="2587331"/>
          </a:xfrm>
          <a:prstGeom prst="rect">
            <a:avLst/>
          </a:prstGeom>
        </p:spPr>
      </p:pic>
      <p:pic>
        <p:nvPicPr>
          <p:cNvPr id="5" name="Picture 4">
            <a:extLst>
              <a:ext uri="{FF2B5EF4-FFF2-40B4-BE49-F238E27FC236}">
                <a16:creationId xmlns:a16="http://schemas.microsoft.com/office/drawing/2014/main" id="{CFAD1B22-8ED8-DD93-4048-169EC3E7D152}"/>
              </a:ext>
            </a:extLst>
          </p:cNvPr>
          <p:cNvPicPr>
            <a:picLocks noChangeAspect="1"/>
          </p:cNvPicPr>
          <p:nvPr/>
        </p:nvPicPr>
        <p:blipFill>
          <a:blip r:embed="rId4"/>
          <a:stretch>
            <a:fillRect/>
          </a:stretch>
        </p:blipFill>
        <p:spPr>
          <a:xfrm>
            <a:off x="2536277" y="1457178"/>
            <a:ext cx="6921674" cy="2435404"/>
          </a:xfrm>
          <a:prstGeom prst="rect">
            <a:avLst/>
          </a:prstGeom>
        </p:spPr>
      </p:pic>
    </p:spTree>
    <p:extLst>
      <p:ext uri="{BB962C8B-B14F-4D97-AF65-F5344CB8AC3E}">
        <p14:creationId xmlns:p14="http://schemas.microsoft.com/office/powerpoint/2010/main" val="3125796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200202" y="1984997"/>
            <a:ext cx="9316659" cy="159798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3600"/>
              <a:t>Thiết kế thiết bị thu thập thông tin hiện trường ứng dụng trong hệ thống quản lý và giám sát xe công trình</a:t>
            </a:r>
            <a:endParaRPr lang="en-US" sz="36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581943" y="4332534"/>
            <a:ext cx="7342482" cy="141078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000" b="0"/>
              <a:t>Sinh viên thực hiện: Nguyễn Huy Hoàng</a:t>
            </a:r>
          </a:p>
          <a:p>
            <a:r>
              <a:rPr lang="en-US" sz="2000" b="0"/>
              <a:t>MSSV: 20191855</a:t>
            </a:r>
          </a:p>
          <a:p>
            <a:r>
              <a:rPr lang="en-US" sz="2000" b="0"/>
              <a:t>GVHD: TS. Nguyễn Thanh Hường </a:t>
            </a:r>
            <a:endParaRPr lang="en-US" sz="20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Antenna Trace cho khối GPS và khối SIM</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49BB89E1-FFC8-BF2B-1B02-2F6F70215947}"/>
              </a:ext>
            </a:extLst>
          </p:cNvPr>
          <p:cNvPicPr>
            <a:picLocks noChangeAspect="1"/>
          </p:cNvPicPr>
          <p:nvPr/>
        </p:nvPicPr>
        <p:blipFill>
          <a:blip r:embed="rId3"/>
          <a:stretch>
            <a:fillRect/>
          </a:stretch>
        </p:blipFill>
        <p:spPr>
          <a:xfrm>
            <a:off x="2532498" y="1377905"/>
            <a:ext cx="7020836" cy="2549913"/>
          </a:xfrm>
          <a:prstGeom prst="rect">
            <a:avLst/>
          </a:prstGeom>
        </p:spPr>
      </p:pic>
      <p:pic>
        <p:nvPicPr>
          <p:cNvPr id="10" name="Picture 9" descr="A red circuit board with black and yellow circles and black dots&#10;&#10;Description automatically generated">
            <a:extLst>
              <a:ext uri="{FF2B5EF4-FFF2-40B4-BE49-F238E27FC236}">
                <a16:creationId xmlns:a16="http://schemas.microsoft.com/office/drawing/2014/main" id="{1F327BC1-1EE0-3D91-AA5D-6A1166AA9BB3}"/>
              </a:ext>
            </a:extLst>
          </p:cNvPr>
          <p:cNvPicPr>
            <a:picLocks noChangeAspect="1"/>
          </p:cNvPicPr>
          <p:nvPr/>
        </p:nvPicPr>
        <p:blipFill>
          <a:blip r:embed="rId4"/>
          <a:stretch>
            <a:fillRect/>
          </a:stretch>
        </p:blipFill>
        <p:spPr>
          <a:xfrm>
            <a:off x="2532498" y="3940780"/>
            <a:ext cx="7056524" cy="2683617"/>
          </a:xfrm>
          <a:prstGeom prst="rect">
            <a:avLst/>
          </a:prstGeom>
        </p:spPr>
      </p:pic>
    </p:spTree>
    <p:extLst>
      <p:ext uri="{BB962C8B-B14F-4D97-AF65-F5344CB8AC3E}">
        <p14:creationId xmlns:p14="http://schemas.microsoft.com/office/powerpoint/2010/main" val="2558451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2.1. THIẾT KẾ PHẦN CỨNG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cơ khí</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grey box with holes&#10;&#10;Description automatically generated">
            <a:extLst>
              <a:ext uri="{FF2B5EF4-FFF2-40B4-BE49-F238E27FC236}">
                <a16:creationId xmlns:a16="http://schemas.microsoft.com/office/drawing/2014/main" id="{011C9736-90A6-79A0-8342-D7DBCD068C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4072" y="1152949"/>
            <a:ext cx="3469041" cy="2939313"/>
          </a:xfrm>
          <a:prstGeom prst="rect">
            <a:avLst/>
          </a:prstGeom>
          <a:noFill/>
          <a:ln>
            <a:noFill/>
          </a:ln>
        </p:spPr>
      </p:pic>
      <p:pic>
        <p:nvPicPr>
          <p:cNvPr id="5" name="Picture 4" descr="A blueprint of a rectangular object&#10;&#10;Description automatically generated">
            <a:extLst>
              <a:ext uri="{FF2B5EF4-FFF2-40B4-BE49-F238E27FC236}">
                <a16:creationId xmlns:a16="http://schemas.microsoft.com/office/drawing/2014/main" id="{CEEDD423-E7A3-2AF7-63A4-1F22208F80D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8887" y="1346184"/>
            <a:ext cx="3361801" cy="2392225"/>
          </a:xfrm>
          <a:prstGeom prst="rect">
            <a:avLst/>
          </a:prstGeom>
          <a:noFill/>
          <a:ln>
            <a:noFill/>
          </a:ln>
        </p:spPr>
      </p:pic>
      <p:pic>
        <p:nvPicPr>
          <p:cNvPr id="9" name="Picture 8" descr="A drawing of a metal piece&#10;&#10;Description automatically generated">
            <a:extLst>
              <a:ext uri="{FF2B5EF4-FFF2-40B4-BE49-F238E27FC236}">
                <a16:creationId xmlns:a16="http://schemas.microsoft.com/office/drawing/2014/main" id="{94857F7B-AA08-148C-81B4-97C09E5EF45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41022" y="3690902"/>
            <a:ext cx="3599666" cy="2804398"/>
          </a:xfrm>
          <a:prstGeom prst="rect">
            <a:avLst/>
          </a:prstGeom>
          <a:noFill/>
          <a:ln>
            <a:noFill/>
          </a:ln>
        </p:spPr>
      </p:pic>
      <p:pic>
        <p:nvPicPr>
          <p:cNvPr id="12" name="Picture 11" descr="A drawing of a metal beam&#10;&#10;Description automatically generated with medium confidence">
            <a:extLst>
              <a:ext uri="{FF2B5EF4-FFF2-40B4-BE49-F238E27FC236}">
                <a16:creationId xmlns:a16="http://schemas.microsoft.com/office/drawing/2014/main" id="{AA43E430-3D86-5190-7794-3F778CC644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239" y="4092262"/>
            <a:ext cx="3666874" cy="2653195"/>
          </a:xfrm>
          <a:prstGeom prst="rect">
            <a:avLst/>
          </a:prstGeom>
        </p:spPr>
      </p:pic>
    </p:spTree>
    <p:extLst>
      <p:ext uri="{BB962C8B-B14F-4D97-AF65-F5344CB8AC3E}">
        <p14:creationId xmlns:p14="http://schemas.microsoft.com/office/powerpoint/2010/main" val="3058970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2.2. THIẾT KẾ PHẦN MỀM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phần mềm nhúng cho MCU</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F0745181-F6FC-8654-822C-360207CA08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7602" y="903277"/>
            <a:ext cx="3275832" cy="5842179"/>
          </a:xfrm>
          <a:prstGeom prst="rect">
            <a:avLst/>
          </a:prstGeom>
          <a:noFill/>
          <a:ln>
            <a:noFill/>
          </a:ln>
        </p:spPr>
      </p:pic>
      <p:pic>
        <p:nvPicPr>
          <p:cNvPr id="5" name="Picture 4" descr="A diagram of a computer program&#10;&#10;Description automatically generated">
            <a:extLst>
              <a:ext uri="{FF2B5EF4-FFF2-40B4-BE49-F238E27FC236}">
                <a16:creationId xmlns:a16="http://schemas.microsoft.com/office/drawing/2014/main" id="{08966EB4-D5DE-DAF6-101B-CDCDAFCEB9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4170" y="2016760"/>
            <a:ext cx="4960457" cy="4192597"/>
          </a:xfrm>
          <a:prstGeom prst="rect">
            <a:avLst/>
          </a:prstGeom>
          <a:noFill/>
          <a:ln>
            <a:noFill/>
          </a:ln>
        </p:spPr>
      </p:pic>
    </p:spTree>
    <p:extLst>
      <p:ext uri="{BB962C8B-B14F-4D97-AF65-F5344CB8AC3E}">
        <p14:creationId xmlns:p14="http://schemas.microsoft.com/office/powerpoint/2010/main" val="2828184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2.2. THIẾT KẾ PHẦN MỀM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Thiết kế phần mềm giao diện quản lý và giám sát dữ liệu</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diagram of a device&#10;&#10;Description automatically generated">
            <a:extLst>
              <a:ext uri="{FF2B5EF4-FFF2-40B4-BE49-F238E27FC236}">
                <a16:creationId xmlns:a16="http://schemas.microsoft.com/office/drawing/2014/main" id="{0CDB4D76-1E71-7F5D-63A4-68A97380D2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684" y="1719579"/>
            <a:ext cx="4880712" cy="4379923"/>
          </a:xfrm>
          <a:prstGeom prst="rect">
            <a:avLst/>
          </a:prstGeom>
          <a:noFill/>
          <a:ln>
            <a:noFill/>
          </a:ln>
        </p:spPr>
      </p:pic>
      <p:pic>
        <p:nvPicPr>
          <p:cNvPr id="9" name="Picture 8" descr="A screenshot of a computer&#10;&#10;Description automatically generated">
            <a:extLst>
              <a:ext uri="{FF2B5EF4-FFF2-40B4-BE49-F238E27FC236}">
                <a16:creationId xmlns:a16="http://schemas.microsoft.com/office/drawing/2014/main" id="{FF20A6FC-0B4F-6A2F-39AA-147A1702A8A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56696" y="1730999"/>
            <a:ext cx="6703224" cy="4379923"/>
          </a:xfrm>
          <a:prstGeom prst="rect">
            <a:avLst/>
          </a:prstGeom>
          <a:noFill/>
          <a:ln>
            <a:noFill/>
          </a:ln>
        </p:spPr>
      </p:pic>
    </p:spTree>
    <p:extLst>
      <p:ext uri="{BB962C8B-B14F-4D97-AF65-F5344CB8AC3E}">
        <p14:creationId xmlns:p14="http://schemas.microsoft.com/office/powerpoint/2010/main" val="1663172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blue circuit board with many wires&#10;&#10;Description automatically generated">
            <a:extLst>
              <a:ext uri="{FF2B5EF4-FFF2-40B4-BE49-F238E27FC236}">
                <a16:creationId xmlns:a16="http://schemas.microsoft.com/office/drawing/2014/main" id="{2ABAA37A-C4BD-6965-E846-ABF7C2B7CF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098161" y="325557"/>
            <a:ext cx="2563419" cy="3986856"/>
          </a:xfrm>
          <a:prstGeom prst="rect">
            <a:avLst/>
          </a:prstGeom>
          <a:noFill/>
          <a:ln>
            <a:noFill/>
          </a:ln>
        </p:spPr>
      </p:pic>
      <p:pic>
        <p:nvPicPr>
          <p:cNvPr id="9" name="Picture 8" descr="A blue circuit board with white text&#10;&#10;Description automatically generated">
            <a:extLst>
              <a:ext uri="{FF2B5EF4-FFF2-40B4-BE49-F238E27FC236}">
                <a16:creationId xmlns:a16="http://schemas.microsoft.com/office/drawing/2014/main" id="{43897DB3-5B40-378D-FD51-EDE10293B30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1972865" y="3007520"/>
            <a:ext cx="2814013" cy="3986854"/>
          </a:xfrm>
          <a:prstGeom prst="rect">
            <a:avLst/>
          </a:prstGeom>
          <a:noFill/>
          <a:ln>
            <a:noFill/>
          </a:ln>
        </p:spPr>
      </p:pic>
      <p:sp>
        <p:nvSpPr>
          <p:cNvPr id="11" name="Rectangle 10">
            <a:extLst>
              <a:ext uri="{FF2B5EF4-FFF2-40B4-BE49-F238E27FC236}">
                <a16:creationId xmlns:a16="http://schemas.microsoft.com/office/drawing/2014/main" id="{443D6358-810D-EDAE-B03F-038BEA24D691}"/>
              </a:ext>
            </a:extLst>
          </p:cNvPr>
          <p:cNvSpPr/>
          <p:nvPr/>
        </p:nvSpPr>
        <p:spPr>
          <a:xfrm>
            <a:off x="6492240" y="5946289"/>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MẠCH PCB THỰC TẾ</a:t>
            </a:r>
          </a:p>
        </p:txBody>
      </p:sp>
      <p:pic>
        <p:nvPicPr>
          <p:cNvPr id="4" name="Picture 3" descr="A close-up of a circuit board&#10;&#10;Description automatically generated">
            <a:extLst>
              <a:ext uri="{FF2B5EF4-FFF2-40B4-BE49-F238E27FC236}">
                <a16:creationId xmlns:a16="http://schemas.microsoft.com/office/drawing/2014/main" id="{79248EA8-2034-3980-3D91-16A4CA583BA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84660"/>
            <a:ext cx="5595620" cy="4488679"/>
          </a:xfrm>
          <a:prstGeom prst="rect">
            <a:avLst/>
          </a:prstGeom>
          <a:noFill/>
          <a:ln>
            <a:noFill/>
          </a:ln>
        </p:spPr>
      </p:pic>
    </p:spTree>
    <p:extLst>
      <p:ext uri="{BB962C8B-B14F-4D97-AF65-F5344CB8AC3E}">
        <p14:creationId xmlns:p14="http://schemas.microsoft.com/office/powerpoint/2010/main" val="3913367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 name="Picture 11">
            <a:extLst>
              <a:ext uri="{FF2B5EF4-FFF2-40B4-BE49-F238E27FC236}">
                <a16:creationId xmlns:a16="http://schemas.microsoft.com/office/drawing/2014/main" id="{79A97F43-4724-6911-568D-7026E75320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240" y="1447799"/>
            <a:ext cx="3268345" cy="3962400"/>
          </a:xfrm>
          <a:prstGeom prst="rect">
            <a:avLst/>
          </a:prstGeom>
          <a:noFill/>
          <a:ln>
            <a:noFill/>
          </a:ln>
        </p:spPr>
      </p:pic>
      <p:pic>
        <p:nvPicPr>
          <p:cNvPr id="13" name="Picture 12" descr="A black rectangular object with wires and a fan&#10;&#10;Description automatically generated">
            <a:extLst>
              <a:ext uri="{FF2B5EF4-FFF2-40B4-BE49-F238E27FC236}">
                <a16:creationId xmlns:a16="http://schemas.microsoft.com/office/drawing/2014/main" id="{66AC4410-1AE7-3A9C-0C6A-DF51CCD54B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2876" y="1447799"/>
            <a:ext cx="3666247" cy="3962400"/>
          </a:xfrm>
          <a:prstGeom prst="rect">
            <a:avLst/>
          </a:prstGeom>
          <a:noFill/>
          <a:ln>
            <a:noFill/>
          </a:ln>
        </p:spPr>
      </p:pic>
      <p:pic>
        <p:nvPicPr>
          <p:cNvPr id="16" name="Picture 15">
            <a:extLst>
              <a:ext uri="{FF2B5EF4-FFF2-40B4-BE49-F238E27FC236}">
                <a16:creationId xmlns:a16="http://schemas.microsoft.com/office/drawing/2014/main" id="{E3BF5F18-D40E-F1DD-EAC8-52AA8AB13E6C}"/>
              </a:ext>
            </a:extLst>
          </p:cNvPr>
          <p:cNvPicPr>
            <a:picLocks noChangeAspect="1"/>
          </p:cNvPicPr>
          <p:nvPr/>
        </p:nvPicPr>
        <p:blipFill>
          <a:blip r:embed="rId5"/>
          <a:stretch>
            <a:fillRect/>
          </a:stretch>
        </p:blipFill>
        <p:spPr>
          <a:xfrm>
            <a:off x="8273414" y="1447799"/>
            <a:ext cx="3558073" cy="3962400"/>
          </a:xfrm>
          <a:prstGeom prst="rect">
            <a:avLst/>
          </a:prstGeom>
        </p:spPr>
      </p:pic>
      <p:sp>
        <p:nvSpPr>
          <p:cNvPr id="17" name="Rectangle 16">
            <a:extLst>
              <a:ext uri="{FF2B5EF4-FFF2-40B4-BE49-F238E27FC236}">
                <a16:creationId xmlns:a16="http://schemas.microsoft.com/office/drawing/2014/main" id="{C9772D2C-28EB-9392-F5F9-2CD86EB765F9}"/>
              </a:ext>
            </a:extLst>
          </p:cNvPr>
          <p:cNvSpPr/>
          <p:nvPr/>
        </p:nvSpPr>
        <p:spPr>
          <a:xfrm>
            <a:off x="3809999" y="5776575"/>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KẾT QUẢ GIA CÔNG VÀ ĐÓNG HỘP THIẾT BỊ</a:t>
            </a:r>
          </a:p>
        </p:txBody>
      </p:sp>
    </p:spTree>
    <p:extLst>
      <p:ext uri="{BB962C8B-B14F-4D97-AF65-F5344CB8AC3E}">
        <p14:creationId xmlns:p14="http://schemas.microsoft.com/office/powerpoint/2010/main" val="1292598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Thử nghiệm hoạt động của khối nguồn</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4" name="Table 3">
            <a:extLst>
              <a:ext uri="{FF2B5EF4-FFF2-40B4-BE49-F238E27FC236}">
                <a16:creationId xmlns:a16="http://schemas.microsoft.com/office/drawing/2014/main" id="{AC105704-94C4-96C0-78A1-C34EB6349C91}"/>
              </a:ext>
            </a:extLst>
          </p:cNvPr>
          <p:cNvGraphicFramePr>
            <a:graphicFrameLocks noGrp="1"/>
          </p:cNvGraphicFramePr>
          <p:nvPr>
            <p:extLst>
              <p:ext uri="{D42A27DB-BD31-4B8C-83A1-F6EECF244321}">
                <p14:modId xmlns:p14="http://schemas.microsoft.com/office/powerpoint/2010/main" val="582134543"/>
              </p:ext>
            </p:extLst>
          </p:nvPr>
        </p:nvGraphicFramePr>
        <p:xfrm>
          <a:off x="4757942" y="1554788"/>
          <a:ext cx="5930377" cy="2277436"/>
        </p:xfrm>
        <a:graphic>
          <a:graphicData uri="http://schemas.openxmlformats.org/drawingml/2006/table">
            <a:tbl>
              <a:tblPr firstRow="1" firstCol="1" bandRow="1">
                <a:tableStyleId>{5C22544A-7EE6-4342-B048-85BDC9FD1C3A}</a:tableStyleId>
              </a:tblPr>
              <a:tblGrid>
                <a:gridCol w="846525">
                  <a:extLst>
                    <a:ext uri="{9D8B030D-6E8A-4147-A177-3AD203B41FA5}">
                      <a16:colId xmlns:a16="http://schemas.microsoft.com/office/drawing/2014/main" val="1272701583"/>
                    </a:ext>
                  </a:extLst>
                </a:gridCol>
                <a:gridCol w="846525">
                  <a:extLst>
                    <a:ext uri="{9D8B030D-6E8A-4147-A177-3AD203B41FA5}">
                      <a16:colId xmlns:a16="http://schemas.microsoft.com/office/drawing/2014/main" val="4189953513"/>
                    </a:ext>
                  </a:extLst>
                </a:gridCol>
                <a:gridCol w="847197">
                  <a:extLst>
                    <a:ext uri="{9D8B030D-6E8A-4147-A177-3AD203B41FA5}">
                      <a16:colId xmlns:a16="http://schemas.microsoft.com/office/drawing/2014/main" val="3309007080"/>
                    </a:ext>
                  </a:extLst>
                </a:gridCol>
                <a:gridCol w="847197">
                  <a:extLst>
                    <a:ext uri="{9D8B030D-6E8A-4147-A177-3AD203B41FA5}">
                      <a16:colId xmlns:a16="http://schemas.microsoft.com/office/drawing/2014/main" val="3315858674"/>
                    </a:ext>
                  </a:extLst>
                </a:gridCol>
                <a:gridCol w="847197">
                  <a:extLst>
                    <a:ext uri="{9D8B030D-6E8A-4147-A177-3AD203B41FA5}">
                      <a16:colId xmlns:a16="http://schemas.microsoft.com/office/drawing/2014/main" val="445019324"/>
                    </a:ext>
                  </a:extLst>
                </a:gridCol>
                <a:gridCol w="847868">
                  <a:extLst>
                    <a:ext uri="{9D8B030D-6E8A-4147-A177-3AD203B41FA5}">
                      <a16:colId xmlns:a16="http://schemas.microsoft.com/office/drawing/2014/main" val="237467262"/>
                    </a:ext>
                  </a:extLst>
                </a:gridCol>
                <a:gridCol w="847868">
                  <a:extLst>
                    <a:ext uri="{9D8B030D-6E8A-4147-A177-3AD203B41FA5}">
                      <a16:colId xmlns:a16="http://schemas.microsoft.com/office/drawing/2014/main" val="329450119"/>
                    </a:ext>
                  </a:extLst>
                </a:gridCol>
              </a:tblGrid>
              <a:tr h="564726">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vào 12V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12V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3.8V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5V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MCU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Nguồn GNSS</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70547875"/>
                  </a:ext>
                </a:extLst>
              </a:tr>
              <a:tr h="856355">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đỉnh đỉnh(V)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0.0976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0.0472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0.0432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0.0448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0.0408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91002330"/>
                  </a:ext>
                </a:extLst>
              </a:tr>
              <a:tr h="856355">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Độ Ripple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0.4</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0.9</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79343081"/>
                  </a:ext>
                </a:extLst>
              </a:tr>
            </a:tbl>
          </a:graphicData>
        </a:graphic>
      </p:graphicFrame>
      <p:graphicFrame>
        <p:nvGraphicFramePr>
          <p:cNvPr id="5" name="Table 4">
            <a:extLst>
              <a:ext uri="{FF2B5EF4-FFF2-40B4-BE49-F238E27FC236}">
                <a16:creationId xmlns:a16="http://schemas.microsoft.com/office/drawing/2014/main" id="{F51BEC25-C1DC-712D-087B-7914F91E7E0D}"/>
              </a:ext>
            </a:extLst>
          </p:cNvPr>
          <p:cNvGraphicFramePr>
            <a:graphicFrameLocks noGrp="1"/>
          </p:cNvGraphicFramePr>
          <p:nvPr>
            <p:extLst>
              <p:ext uri="{D42A27DB-BD31-4B8C-83A1-F6EECF244321}">
                <p14:modId xmlns:p14="http://schemas.microsoft.com/office/powerpoint/2010/main" val="3418131623"/>
              </p:ext>
            </p:extLst>
          </p:nvPr>
        </p:nvGraphicFramePr>
        <p:xfrm>
          <a:off x="4757942" y="4172796"/>
          <a:ext cx="5930376" cy="2466028"/>
        </p:xfrm>
        <a:graphic>
          <a:graphicData uri="http://schemas.openxmlformats.org/drawingml/2006/table">
            <a:tbl>
              <a:tblPr firstRow="1" firstCol="1" bandRow="1">
                <a:tableStyleId>{5C22544A-7EE6-4342-B048-85BDC9FD1C3A}</a:tableStyleId>
              </a:tblPr>
              <a:tblGrid>
                <a:gridCol w="1482594">
                  <a:extLst>
                    <a:ext uri="{9D8B030D-6E8A-4147-A177-3AD203B41FA5}">
                      <a16:colId xmlns:a16="http://schemas.microsoft.com/office/drawing/2014/main" val="773327124"/>
                    </a:ext>
                  </a:extLst>
                </a:gridCol>
                <a:gridCol w="1482594">
                  <a:extLst>
                    <a:ext uri="{9D8B030D-6E8A-4147-A177-3AD203B41FA5}">
                      <a16:colId xmlns:a16="http://schemas.microsoft.com/office/drawing/2014/main" val="1036732022"/>
                    </a:ext>
                  </a:extLst>
                </a:gridCol>
                <a:gridCol w="1482594">
                  <a:extLst>
                    <a:ext uri="{9D8B030D-6E8A-4147-A177-3AD203B41FA5}">
                      <a16:colId xmlns:a16="http://schemas.microsoft.com/office/drawing/2014/main" val="1507939979"/>
                    </a:ext>
                  </a:extLst>
                </a:gridCol>
                <a:gridCol w="1482594">
                  <a:extLst>
                    <a:ext uri="{9D8B030D-6E8A-4147-A177-3AD203B41FA5}">
                      <a16:colId xmlns:a16="http://schemas.microsoft.com/office/drawing/2014/main" val="1556286944"/>
                    </a:ext>
                  </a:extLst>
                </a:gridCol>
              </a:tblGrid>
              <a:tr h="678789">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Thông số cần đo</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Giá trị tính toán (V)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Giá trị trung bình sau 10 lần đo (V)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Sai số (%)</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74326254"/>
                  </a:ext>
                </a:extLst>
              </a:tr>
              <a:tr h="328258">
                <a:tc rowSpan="2">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nguồn</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12.25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2.08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30808395"/>
                  </a:ext>
                </a:extLst>
              </a:tr>
              <a:tr h="328258">
                <a:tc vMerge="1">
                  <a:txBody>
                    <a:bodyPr/>
                    <a:lstStyle/>
                    <a:p>
                      <a:endParaRPr lang="vi-VN"/>
                    </a:p>
                  </a:txBody>
                  <a:tcP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5.05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1.00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73988060"/>
                  </a:ext>
                </a:extLst>
              </a:tr>
              <a:tr h="328258">
                <a:tc>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MCU</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3.28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 0.61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64323292"/>
                  </a:ext>
                </a:extLst>
              </a:tr>
              <a:tr h="328258">
                <a:tc>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GNSS</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3.31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0.30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995769948"/>
                  </a:ext>
                </a:extLst>
              </a:tr>
              <a:tr h="328258">
                <a:tc>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Điện áp SIM</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3.79</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0.26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585026216"/>
                  </a:ext>
                </a:extLst>
              </a:tr>
            </a:tbl>
          </a:graphicData>
        </a:graphic>
      </p:graphicFrame>
      <p:sp>
        <p:nvSpPr>
          <p:cNvPr id="7" name="Arrow: Chevron 6">
            <a:extLst>
              <a:ext uri="{FF2B5EF4-FFF2-40B4-BE49-F238E27FC236}">
                <a16:creationId xmlns:a16="http://schemas.microsoft.com/office/drawing/2014/main" id="{5408216D-B81B-951F-33B1-E5A149B04D5D}"/>
              </a:ext>
            </a:extLst>
          </p:cNvPr>
          <p:cNvSpPr/>
          <p:nvPr/>
        </p:nvSpPr>
        <p:spPr>
          <a:xfrm>
            <a:off x="1019456" y="2268857"/>
            <a:ext cx="337693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a:t>Độ Ripple từng khối</a:t>
            </a:r>
            <a:endParaRPr lang="en-US" dirty="0"/>
          </a:p>
          <a:p>
            <a:pPr algn="ctr"/>
            <a:endParaRPr lang="en-US" dirty="0">
              <a:solidFill>
                <a:schemeClr val="tx1"/>
              </a:solidFill>
            </a:endParaRPr>
          </a:p>
        </p:txBody>
      </p:sp>
      <p:sp>
        <p:nvSpPr>
          <p:cNvPr id="9" name="Arrow: Chevron 8">
            <a:extLst>
              <a:ext uri="{FF2B5EF4-FFF2-40B4-BE49-F238E27FC236}">
                <a16:creationId xmlns:a16="http://schemas.microsoft.com/office/drawing/2014/main" id="{7BCD067C-9EB3-6BCA-0691-FE30CBB2CA90}"/>
              </a:ext>
            </a:extLst>
          </p:cNvPr>
          <p:cNvSpPr/>
          <p:nvPr/>
        </p:nvSpPr>
        <p:spPr>
          <a:xfrm>
            <a:off x="1019456" y="5077874"/>
            <a:ext cx="337693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Giá trị điện áp trung bình </a:t>
            </a:r>
          </a:p>
        </p:txBody>
      </p:sp>
    </p:spTree>
    <p:extLst>
      <p:ext uri="{BB962C8B-B14F-4D97-AF65-F5344CB8AC3E}">
        <p14:creationId xmlns:p14="http://schemas.microsoft.com/office/powerpoint/2010/main" val="93635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Thử nghiệm hoạt động khối cảm biến và khối đọc ADC</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Arrow: Chevron 6">
            <a:extLst>
              <a:ext uri="{FF2B5EF4-FFF2-40B4-BE49-F238E27FC236}">
                <a16:creationId xmlns:a16="http://schemas.microsoft.com/office/drawing/2014/main" id="{5408216D-B81B-951F-33B1-E5A149B04D5D}"/>
              </a:ext>
            </a:extLst>
          </p:cNvPr>
          <p:cNvSpPr/>
          <p:nvPr/>
        </p:nvSpPr>
        <p:spPr>
          <a:xfrm>
            <a:off x="1019456" y="2268857"/>
            <a:ext cx="337693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rPr>
              <a:t>Điện áp nguồn qua ADC</a:t>
            </a:r>
            <a:endParaRPr lang="en-US" dirty="0">
              <a:solidFill>
                <a:schemeClr val="bg1"/>
              </a:solidFill>
            </a:endParaRPr>
          </a:p>
        </p:txBody>
      </p:sp>
      <p:sp>
        <p:nvSpPr>
          <p:cNvPr id="9" name="Arrow: Chevron 8">
            <a:extLst>
              <a:ext uri="{FF2B5EF4-FFF2-40B4-BE49-F238E27FC236}">
                <a16:creationId xmlns:a16="http://schemas.microsoft.com/office/drawing/2014/main" id="{7BCD067C-9EB3-6BCA-0691-FE30CBB2CA90}"/>
              </a:ext>
            </a:extLst>
          </p:cNvPr>
          <p:cNvSpPr/>
          <p:nvPr/>
        </p:nvSpPr>
        <p:spPr>
          <a:xfrm>
            <a:off x="1019456" y="5077874"/>
            <a:ext cx="337693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rPr>
              <a:t>Giá trị nhiệt độ, độ ẩm</a:t>
            </a:r>
            <a:endParaRPr lang="en-US">
              <a:solidFill>
                <a:schemeClr val="bg1"/>
              </a:solidFill>
            </a:endParaRPr>
          </a:p>
        </p:txBody>
      </p:sp>
      <p:graphicFrame>
        <p:nvGraphicFramePr>
          <p:cNvPr id="10" name="Table 9">
            <a:extLst>
              <a:ext uri="{FF2B5EF4-FFF2-40B4-BE49-F238E27FC236}">
                <a16:creationId xmlns:a16="http://schemas.microsoft.com/office/drawing/2014/main" id="{92262E87-0260-F1E7-6176-350C6C0D59EB}"/>
              </a:ext>
            </a:extLst>
          </p:cNvPr>
          <p:cNvGraphicFramePr>
            <a:graphicFrameLocks noGrp="1"/>
          </p:cNvGraphicFramePr>
          <p:nvPr>
            <p:extLst>
              <p:ext uri="{D42A27DB-BD31-4B8C-83A1-F6EECF244321}">
                <p14:modId xmlns:p14="http://schemas.microsoft.com/office/powerpoint/2010/main" val="327555331"/>
              </p:ext>
            </p:extLst>
          </p:nvPr>
        </p:nvGraphicFramePr>
        <p:xfrm>
          <a:off x="5405121" y="1595787"/>
          <a:ext cx="4961572" cy="1993476"/>
        </p:xfrm>
        <a:graphic>
          <a:graphicData uri="http://schemas.openxmlformats.org/drawingml/2006/table">
            <a:tbl>
              <a:tblPr firstRow="1" firstCol="1" bandRow="1">
                <a:tableStyleId>{5C22544A-7EE6-4342-B048-85BDC9FD1C3A}</a:tableStyleId>
              </a:tblPr>
              <a:tblGrid>
                <a:gridCol w="2315504">
                  <a:extLst>
                    <a:ext uri="{9D8B030D-6E8A-4147-A177-3AD203B41FA5}">
                      <a16:colId xmlns:a16="http://schemas.microsoft.com/office/drawing/2014/main" val="3902210300"/>
                    </a:ext>
                  </a:extLst>
                </a:gridCol>
                <a:gridCol w="2646068">
                  <a:extLst>
                    <a:ext uri="{9D8B030D-6E8A-4147-A177-3AD203B41FA5}">
                      <a16:colId xmlns:a16="http://schemas.microsoft.com/office/drawing/2014/main" val="2814266615"/>
                    </a:ext>
                  </a:extLst>
                </a:gridCol>
              </a:tblGrid>
              <a:tr h="546619">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Điện áp nguồn (V)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Điện áp đo được qua ADC(V)</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0076271"/>
                  </a:ext>
                </a:extLst>
              </a:tr>
              <a:tr h="342183">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12.000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11.981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08821070"/>
                  </a:ext>
                </a:extLst>
              </a:tr>
              <a:tr h="285020">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14.000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13.972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50737252"/>
                  </a:ext>
                </a:extLst>
              </a:tr>
              <a:tr h="277874">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16.000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15.975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255266272"/>
                  </a:ext>
                </a:extLst>
              </a:tr>
              <a:tr h="277874">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20.000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19.968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292945717"/>
                  </a:ext>
                </a:extLst>
              </a:tr>
              <a:tr h="261758">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24.000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23.960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603202423"/>
                  </a:ext>
                </a:extLst>
              </a:tr>
            </a:tbl>
          </a:graphicData>
        </a:graphic>
      </p:graphicFrame>
      <p:graphicFrame>
        <p:nvGraphicFramePr>
          <p:cNvPr id="11" name="Table 10">
            <a:extLst>
              <a:ext uri="{FF2B5EF4-FFF2-40B4-BE49-F238E27FC236}">
                <a16:creationId xmlns:a16="http://schemas.microsoft.com/office/drawing/2014/main" id="{C540F3AA-6D64-A8EC-F52C-F8FBF4D7E2B5}"/>
              </a:ext>
            </a:extLst>
          </p:cNvPr>
          <p:cNvGraphicFramePr>
            <a:graphicFrameLocks noGrp="1"/>
          </p:cNvGraphicFramePr>
          <p:nvPr>
            <p:extLst>
              <p:ext uri="{D42A27DB-BD31-4B8C-83A1-F6EECF244321}">
                <p14:modId xmlns:p14="http://schemas.microsoft.com/office/powerpoint/2010/main" val="3878885105"/>
              </p:ext>
            </p:extLst>
          </p:nvPr>
        </p:nvGraphicFramePr>
        <p:xfrm>
          <a:off x="5004117" y="4070738"/>
          <a:ext cx="6039805" cy="2319608"/>
        </p:xfrm>
        <a:graphic>
          <a:graphicData uri="http://schemas.openxmlformats.org/drawingml/2006/table">
            <a:tbl>
              <a:tblPr firstRow="1" firstCol="1" bandRow="1">
                <a:tableStyleId>{5C22544A-7EE6-4342-B048-85BDC9FD1C3A}</a:tableStyleId>
              </a:tblPr>
              <a:tblGrid>
                <a:gridCol w="1207961">
                  <a:extLst>
                    <a:ext uri="{9D8B030D-6E8A-4147-A177-3AD203B41FA5}">
                      <a16:colId xmlns:a16="http://schemas.microsoft.com/office/drawing/2014/main" val="3109382369"/>
                    </a:ext>
                  </a:extLst>
                </a:gridCol>
                <a:gridCol w="1207961">
                  <a:extLst>
                    <a:ext uri="{9D8B030D-6E8A-4147-A177-3AD203B41FA5}">
                      <a16:colId xmlns:a16="http://schemas.microsoft.com/office/drawing/2014/main" val="3173510796"/>
                    </a:ext>
                  </a:extLst>
                </a:gridCol>
                <a:gridCol w="1207961">
                  <a:extLst>
                    <a:ext uri="{9D8B030D-6E8A-4147-A177-3AD203B41FA5}">
                      <a16:colId xmlns:a16="http://schemas.microsoft.com/office/drawing/2014/main" val="767919017"/>
                    </a:ext>
                  </a:extLst>
                </a:gridCol>
                <a:gridCol w="1207961">
                  <a:extLst>
                    <a:ext uri="{9D8B030D-6E8A-4147-A177-3AD203B41FA5}">
                      <a16:colId xmlns:a16="http://schemas.microsoft.com/office/drawing/2014/main" val="3911101591"/>
                    </a:ext>
                  </a:extLst>
                </a:gridCol>
                <a:gridCol w="1207961">
                  <a:extLst>
                    <a:ext uri="{9D8B030D-6E8A-4147-A177-3AD203B41FA5}">
                      <a16:colId xmlns:a16="http://schemas.microsoft.com/office/drawing/2014/main" val="942414949"/>
                    </a:ext>
                  </a:extLst>
                </a:gridCol>
              </a:tblGrid>
              <a:tr h="314541">
                <a:tc rowSpan="2">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Điều kiện</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2">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Giá trị đo từ HTC-1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vi-VN"/>
                    </a:p>
                  </a:txBody>
                  <a:tcPr/>
                </a:tc>
                <a:tc gridSpan="2">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Giá trị đo từ thiết bị</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vi-VN"/>
                    </a:p>
                  </a:txBody>
                  <a:tcPr/>
                </a:tc>
                <a:extLst>
                  <a:ext uri="{0D108BD9-81ED-4DB2-BD59-A6C34878D82A}">
                    <a16:rowId xmlns:a16="http://schemas.microsoft.com/office/drawing/2014/main" val="1254121804"/>
                  </a:ext>
                </a:extLst>
              </a:tr>
              <a:tr h="314541">
                <a:tc vMerge="1">
                  <a:txBody>
                    <a:bodyPr/>
                    <a:lstStyle/>
                    <a:p>
                      <a:endParaRPr lang="vi-VN"/>
                    </a:p>
                  </a:txBody>
                  <a:tcP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Nhiệt độ ° C</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Độ ẩm %RH</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Nhiệt độ ° C</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Độ ẩm %RH</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901013459"/>
                  </a:ext>
                </a:extLst>
              </a:tr>
              <a:tr h="376838">
                <a:tc>
                  <a:txBody>
                    <a:bodyPr/>
                    <a:lstStyle/>
                    <a:p>
                      <a:pPr marL="0" marR="0" algn="l">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Trong phòng</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25.5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45</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26.0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50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19526915"/>
                  </a:ext>
                </a:extLst>
              </a:tr>
              <a:tr h="656844">
                <a:tc>
                  <a:txBody>
                    <a:bodyPr/>
                    <a:lstStyle/>
                    <a:p>
                      <a:pPr marL="0" marR="0" algn="l">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Ngoài trời Hà Nội (1)</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2</a:t>
                      </a:r>
                      <a:r>
                        <a:rPr lang="en-US" sz="1600" kern="100">
                          <a:effectLst/>
                          <a:latin typeface="Calibri" panose="020F0502020204030204" pitchFamily="34" charset="0"/>
                          <a:cs typeface="Calibri" panose="020F0502020204030204" pitchFamily="34" charset="0"/>
                        </a:rPr>
                        <a:t>7.3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76</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27.8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78</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79552957"/>
                  </a:ext>
                </a:extLst>
              </a:tr>
              <a:tr h="656844">
                <a:tc>
                  <a:txBody>
                    <a:bodyPr/>
                    <a:lstStyle/>
                    <a:p>
                      <a:pPr marL="0" marR="0" algn="l">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Ngoài trời Hà Nội (2)</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25.0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600" kern="100">
                          <a:effectLst/>
                          <a:latin typeface="Calibri" panose="020F0502020204030204" pitchFamily="34" charset="0"/>
                          <a:cs typeface="Calibri" panose="020F0502020204030204" pitchFamily="34" charset="0"/>
                        </a:rPr>
                        <a:t>5</a:t>
                      </a:r>
                      <a:r>
                        <a:rPr lang="en-US" sz="1600" kern="100">
                          <a:effectLst/>
                          <a:latin typeface="Calibri" panose="020F0502020204030204" pitchFamily="34" charset="0"/>
                          <a:cs typeface="Calibri" panose="020F0502020204030204" pitchFamily="34" charset="0"/>
                        </a:rPr>
                        <a:t>0</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25.3</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kern="100">
                          <a:effectLst/>
                          <a:latin typeface="Calibri" panose="020F0502020204030204" pitchFamily="34" charset="0"/>
                          <a:cs typeface="Calibri" panose="020F0502020204030204" pitchFamily="34" charset="0"/>
                        </a:rPr>
                        <a:t>54</a:t>
                      </a:r>
                      <a:endParaRPr lang="vi-VN" sz="16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579499783"/>
                  </a:ext>
                </a:extLst>
              </a:tr>
            </a:tbl>
          </a:graphicData>
        </a:graphic>
      </p:graphicFrame>
    </p:spTree>
    <p:extLst>
      <p:ext uri="{BB962C8B-B14F-4D97-AF65-F5344CB8AC3E}">
        <p14:creationId xmlns:p14="http://schemas.microsoft.com/office/powerpoint/2010/main" val="3878071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38</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10617201"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Thử nghiệm chất lượng sóng qua anten và đo độ chính xác của GPS</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Arrow: Chevron 6">
            <a:extLst>
              <a:ext uri="{FF2B5EF4-FFF2-40B4-BE49-F238E27FC236}">
                <a16:creationId xmlns:a16="http://schemas.microsoft.com/office/drawing/2014/main" id="{5408216D-B81B-951F-33B1-E5A149B04D5D}"/>
              </a:ext>
            </a:extLst>
          </p:cNvPr>
          <p:cNvSpPr/>
          <p:nvPr/>
        </p:nvSpPr>
        <p:spPr>
          <a:xfrm>
            <a:off x="1046480" y="2364740"/>
            <a:ext cx="2862226"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rPr>
              <a:t>Chất lượng sóng</a:t>
            </a:r>
            <a:endParaRPr lang="en-US" dirty="0">
              <a:solidFill>
                <a:schemeClr val="bg1"/>
              </a:solidFill>
            </a:endParaRPr>
          </a:p>
        </p:txBody>
      </p:sp>
      <p:sp>
        <p:nvSpPr>
          <p:cNvPr id="9" name="Arrow: Chevron 8">
            <a:extLst>
              <a:ext uri="{FF2B5EF4-FFF2-40B4-BE49-F238E27FC236}">
                <a16:creationId xmlns:a16="http://schemas.microsoft.com/office/drawing/2014/main" id="{7BCD067C-9EB3-6BCA-0691-FE30CBB2CA90}"/>
              </a:ext>
            </a:extLst>
          </p:cNvPr>
          <p:cNvSpPr/>
          <p:nvPr/>
        </p:nvSpPr>
        <p:spPr>
          <a:xfrm>
            <a:off x="1046480" y="5079038"/>
            <a:ext cx="2862226"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rPr>
              <a:t>Độ chính xác GPS</a:t>
            </a:r>
            <a:endParaRPr lang="en-US">
              <a:solidFill>
                <a:schemeClr val="bg1"/>
              </a:solidFill>
            </a:endParaRPr>
          </a:p>
        </p:txBody>
      </p:sp>
      <p:graphicFrame>
        <p:nvGraphicFramePr>
          <p:cNvPr id="4" name="Table 3">
            <a:extLst>
              <a:ext uri="{FF2B5EF4-FFF2-40B4-BE49-F238E27FC236}">
                <a16:creationId xmlns:a16="http://schemas.microsoft.com/office/drawing/2014/main" id="{EBC3AD03-667A-BC3F-CF48-05919BDF9F90}"/>
              </a:ext>
            </a:extLst>
          </p:cNvPr>
          <p:cNvGraphicFramePr>
            <a:graphicFrameLocks noGrp="1"/>
          </p:cNvGraphicFramePr>
          <p:nvPr>
            <p:extLst>
              <p:ext uri="{D42A27DB-BD31-4B8C-83A1-F6EECF244321}">
                <p14:modId xmlns:p14="http://schemas.microsoft.com/office/powerpoint/2010/main" val="894655608"/>
              </p:ext>
            </p:extLst>
          </p:nvPr>
        </p:nvGraphicFramePr>
        <p:xfrm>
          <a:off x="4196081" y="1364943"/>
          <a:ext cx="7703630" cy="2918882"/>
        </p:xfrm>
        <a:graphic>
          <a:graphicData uri="http://schemas.openxmlformats.org/drawingml/2006/table">
            <a:tbl>
              <a:tblPr firstRow="1" firstCol="1" bandRow="1">
                <a:tableStyleId>{5C22544A-7EE6-4342-B048-85BDC9FD1C3A}</a:tableStyleId>
              </a:tblPr>
              <a:tblGrid>
                <a:gridCol w="2072745">
                  <a:extLst>
                    <a:ext uri="{9D8B030D-6E8A-4147-A177-3AD203B41FA5}">
                      <a16:colId xmlns:a16="http://schemas.microsoft.com/office/drawing/2014/main" val="458455258"/>
                    </a:ext>
                  </a:extLst>
                </a:gridCol>
                <a:gridCol w="1728015">
                  <a:extLst>
                    <a:ext uri="{9D8B030D-6E8A-4147-A177-3AD203B41FA5}">
                      <a16:colId xmlns:a16="http://schemas.microsoft.com/office/drawing/2014/main" val="1973040468"/>
                    </a:ext>
                  </a:extLst>
                </a:gridCol>
                <a:gridCol w="1910416">
                  <a:extLst>
                    <a:ext uri="{9D8B030D-6E8A-4147-A177-3AD203B41FA5}">
                      <a16:colId xmlns:a16="http://schemas.microsoft.com/office/drawing/2014/main" val="3346728124"/>
                    </a:ext>
                  </a:extLst>
                </a:gridCol>
                <a:gridCol w="1992454">
                  <a:extLst>
                    <a:ext uri="{9D8B030D-6E8A-4147-A177-3AD203B41FA5}">
                      <a16:colId xmlns:a16="http://schemas.microsoft.com/office/drawing/2014/main" val="2462715153"/>
                    </a:ext>
                  </a:extLst>
                </a:gridCol>
              </a:tblGrid>
              <a:tr h="408153">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Điều kiện đo</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Hệ số RSSI được phản hồi từ SIM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RSSI (dBm)</a:t>
                      </a:r>
                      <a:r>
                        <a:rPr lang="en-US" sz="1400" kern="100">
                          <a:effectLst/>
                          <a:latin typeface="Calibri" panose="020F0502020204030204" pitchFamily="34" charset="0"/>
                          <a:cs typeface="Calibri" panose="020F0502020204030204" pitchFamily="34" charset="0"/>
                        </a:rPr>
                        <a:t> được quy đổi</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Chất lượng sóng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8900236"/>
                  </a:ext>
                </a:extLst>
              </a:tr>
              <a:tr h="670769">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Không gắn antenna, đặt thiết bị ở vị trí thông thoáng, rộng rãi.</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-93 -&gt; -1</a:t>
                      </a:r>
                      <a:r>
                        <a:rPr lang="en-US" sz="1400" kern="100">
                          <a:effectLst/>
                          <a:latin typeface="Calibri" panose="020F0502020204030204" pitchFamily="34" charset="0"/>
                          <a:cs typeface="Calibri" panose="020F0502020204030204" pitchFamily="34" charset="0"/>
                        </a:rPr>
                        <a:t>11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Marginal</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54884540"/>
                  </a:ext>
                </a:extLst>
              </a:tr>
              <a:tr h="499606">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Trong nhà, khu dân cư nhiều nhà cao tầng.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4</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a:t>
                      </a:r>
                      <a:r>
                        <a:rPr lang="en-US" sz="1400" kern="100">
                          <a:effectLst/>
                          <a:latin typeface="Calibri" panose="020F0502020204030204" pitchFamily="34" charset="0"/>
                          <a:cs typeface="Calibri" panose="020F0502020204030204" pitchFamily="34" charset="0"/>
                        </a:rPr>
                        <a:t>79</a:t>
                      </a:r>
                      <a:r>
                        <a:rPr lang="vi-VN" sz="1400" kern="100">
                          <a:effectLst/>
                          <a:latin typeface="Calibri" panose="020F0502020204030204" pitchFamily="34" charset="0"/>
                          <a:cs typeface="Calibri" panose="020F0502020204030204" pitchFamily="34" charset="0"/>
                        </a:rPr>
                        <a:t> -&gt; -91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Good</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5728443"/>
                  </a:ext>
                </a:extLst>
              </a:tr>
              <a:tr h="499606">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Trong nhà, xung quanh ít nhà cao tầng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29</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a:t>
                      </a:r>
                      <a:r>
                        <a:rPr lang="en-US" sz="1400" kern="100">
                          <a:effectLst/>
                          <a:latin typeface="Calibri" panose="020F0502020204030204" pitchFamily="34" charset="0"/>
                          <a:cs typeface="Calibri" panose="020F0502020204030204" pitchFamily="34" charset="0"/>
                        </a:rPr>
                        <a:t>6</a:t>
                      </a:r>
                      <a:r>
                        <a:rPr lang="vi-VN" sz="1400" kern="100">
                          <a:effectLst/>
                          <a:latin typeface="Calibri" panose="020F0502020204030204" pitchFamily="34" charset="0"/>
                          <a:cs typeface="Calibri" panose="020F0502020204030204" pitchFamily="34" charset="0"/>
                        </a:rPr>
                        <a:t>3 -&gt; -7</a:t>
                      </a:r>
                      <a:r>
                        <a:rPr lang="en-US" sz="1400" kern="100">
                          <a:effectLst/>
                          <a:latin typeface="Calibri" panose="020F0502020204030204" pitchFamily="34" charset="0"/>
                          <a:cs typeface="Calibri" panose="020F0502020204030204" pitchFamily="34" charset="0"/>
                        </a:rPr>
                        <a:t>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Excellent</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0662936"/>
                  </a:ext>
                </a:extLst>
              </a:tr>
              <a:tr h="615226">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Ngoài trời, đặt thiết bị ở vị trí rộng rang, thông thoáng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31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-5</a:t>
                      </a:r>
                      <a:r>
                        <a:rPr lang="en-US" sz="1400" kern="100">
                          <a:effectLst/>
                          <a:latin typeface="Calibri" panose="020F0502020204030204" pitchFamily="34" charset="0"/>
                          <a:cs typeface="Calibri" panose="020F0502020204030204" pitchFamily="34" charset="0"/>
                        </a:rPr>
                        <a:t>1</a:t>
                      </a:r>
                      <a:r>
                        <a:rPr lang="vi-VN" sz="1400" kern="100">
                          <a:effectLst/>
                          <a:latin typeface="Calibri" panose="020F0502020204030204" pitchFamily="34" charset="0"/>
                          <a:cs typeface="Calibri" panose="020F0502020204030204" pitchFamily="34" charset="0"/>
                        </a:rPr>
                        <a:t> -&gt; -6</a:t>
                      </a:r>
                      <a:r>
                        <a:rPr lang="en-US" sz="1400" kern="100">
                          <a:effectLst/>
                          <a:latin typeface="Calibri" panose="020F0502020204030204" pitchFamily="34" charset="0"/>
                          <a:cs typeface="Calibri" panose="020F0502020204030204" pitchFamily="34" charset="0"/>
                        </a:rPr>
                        <a:t>0</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Excellent</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454681144"/>
                  </a:ext>
                </a:extLst>
              </a:tr>
            </a:tbl>
          </a:graphicData>
        </a:graphic>
      </p:graphicFrame>
      <p:graphicFrame>
        <p:nvGraphicFramePr>
          <p:cNvPr id="5" name="Table 4">
            <a:extLst>
              <a:ext uri="{FF2B5EF4-FFF2-40B4-BE49-F238E27FC236}">
                <a16:creationId xmlns:a16="http://schemas.microsoft.com/office/drawing/2014/main" id="{E7A40EC4-2B87-D491-DA75-A7E24C5EA1F9}"/>
              </a:ext>
            </a:extLst>
          </p:cNvPr>
          <p:cNvGraphicFramePr>
            <a:graphicFrameLocks noGrp="1"/>
          </p:cNvGraphicFramePr>
          <p:nvPr>
            <p:extLst>
              <p:ext uri="{D42A27DB-BD31-4B8C-83A1-F6EECF244321}">
                <p14:modId xmlns:p14="http://schemas.microsoft.com/office/powerpoint/2010/main" val="2826965013"/>
              </p:ext>
            </p:extLst>
          </p:nvPr>
        </p:nvGraphicFramePr>
        <p:xfrm>
          <a:off x="4196081" y="4318304"/>
          <a:ext cx="7703631" cy="2207267"/>
        </p:xfrm>
        <a:graphic>
          <a:graphicData uri="http://schemas.openxmlformats.org/drawingml/2006/table">
            <a:tbl>
              <a:tblPr firstRow="1" firstCol="1" bandRow="1">
                <a:tableStyleId>{5C22544A-7EE6-4342-B048-85BDC9FD1C3A}</a:tableStyleId>
              </a:tblPr>
              <a:tblGrid>
                <a:gridCol w="1655848">
                  <a:extLst>
                    <a:ext uri="{9D8B030D-6E8A-4147-A177-3AD203B41FA5}">
                      <a16:colId xmlns:a16="http://schemas.microsoft.com/office/drawing/2014/main" val="4266031019"/>
                    </a:ext>
                  </a:extLst>
                </a:gridCol>
                <a:gridCol w="1655848">
                  <a:extLst>
                    <a:ext uri="{9D8B030D-6E8A-4147-A177-3AD203B41FA5}">
                      <a16:colId xmlns:a16="http://schemas.microsoft.com/office/drawing/2014/main" val="1893585366"/>
                    </a:ext>
                  </a:extLst>
                </a:gridCol>
                <a:gridCol w="1515835">
                  <a:extLst>
                    <a:ext uri="{9D8B030D-6E8A-4147-A177-3AD203B41FA5}">
                      <a16:colId xmlns:a16="http://schemas.microsoft.com/office/drawing/2014/main" val="3496721425"/>
                    </a:ext>
                  </a:extLst>
                </a:gridCol>
                <a:gridCol w="958700">
                  <a:extLst>
                    <a:ext uri="{9D8B030D-6E8A-4147-A177-3AD203B41FA5}">
                      <a16:colId xmlns:a16="http://schemas.microsoft.com/office/drawing/2014/main" val="466261051"/>
                    </a:ext>
                  </a:extLst>
                </a:gridCol>
                <a:gridCol w="958700">
                  <a:extLst>
                    <a:ext uri="{9D8B030D-6E8A-4147-A177-3AD203B41FA5}">
                      <a16:colId xmlns:a16="http://schemas.microsoft.com/office/drawing/2014/main" val="3533175252"/>
                    </a:ext>
                  </a:extLst>
                </a:gridCol>
                <a:gridCol w="958700">
                  <a:extLst>
                    <a:ext uri="{9D8B030D-6E8A-4147-A177-3AD203B41FA5}">
                      <a16:colId xmlns:a16="http://schemas.microsoft.com/office/drawing/2014/main" val="3415739958"/>
                    </a:ext>
                  </a:extLst>
                </a:gridCol>
              </a:tblGrid>
              <a:tr h="275343">
                <a:tc row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Địa điểm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grid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Kết quả đo từ thiết bị GNSS RTK</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vi-VN"/>
                    </a:p>
                  </a:txBody>
                  <a:tcPr/>
                </a:tc>
                <a:tc row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Khoảng cách Max(m)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row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Khoảng cách Min(m)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rowSpan="2">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Sai số (m)</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37747212"/>
                  </a:ext>
                </a:extLst>
              </a:tr>
              <a:tr h="575394">
                <a:tc vMerge="1">
                  <a:txBody>
                    <a:bodyPr/>
                    <a:lstStyle/>
                    <a:p>
                      <a:endParaRPr lang="vi-VN"/>
                    </a:p>
                  </a:txBody>
                  <a:tcPr/>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Lat</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Long</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vMerge="1">
                  <a:txBody>
                    <a:bodyPr/>
                    <a:lstStyle/>
                    <a:p>
                      <a:endParaRPr lang="vi-VN"/>
                    </a:p>
                  </a:txBody>
                  <a:tcP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821916863"/>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20.991</a:t>
                      </a:r>
                      <a:r>
                        <a:rPr lang="en-GB" sz="1400" kern="100">
                          <a:effectLst/>
                          <a:latin typeface="Calibri" panose="020F0502020204030204" pitchFamily="34" charset="0"/>
                          <a:cs typeface="Calibri" panose="020F0502020204030204" pitchFamily="34" charset="0"/>
                        </a:rPr>
                        <a:t>3825N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105.8020612E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6.314</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4.521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5.418</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7190864"/>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(2)</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21.0066545</a:t>
                      </a:r>
                      <a:r>
                        <a:rPr lang="en-US" sz="1400" kern="100">
                          <a:effectLst/>
                          <a:latin typeface="Calibri" panose="020F0502020204030204" pitchFamily="34" charset="0"/>
                          <a:cs typeface="Calibri" panose="020F0502020204030204" pitchFamily="34" charset="0"/>
                        </a:rPr>
                        <a:t>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105.8431336</a:t>
                      </a:r>
                      <a:r>
                        <a:rPr lang="en-US" sz="1400" kern="100">
                          <a:effectLst/>
                          <a:latin typeface="Calibri" panose="020F0502020204030204" pitchFamily="34" charset="0"/>
                          <a:cs typeface="Calibri" panose="020F0502020204030204" pitchFamily="34" charset="0"/>
                        </a:rPr>
                        <a:t>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6.403</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0.608</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3.239</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40395970"/>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(3)</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21.0064859</a:t>
                      </a:r>
                      <a:r>
                        <a:rPr lang="en-US" sz="1400" kern="100">
                          <a:effectLst/>
                          <a:latin typeface="Calibri" panose="020F0502020204030204" pitchFamily="34" charset="0"/>
                          <a:cs typeface="Calibri" panose="020F0502020204030204" pitchFamily="34" charset="0"/>
                        </a:rPr>
                        <a:t>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105.8419455</a:t>
                      </a:r>
                      <a:r>
                        <a:rPr lang="en-US" sz="1400" kern="100">
                          <a:effectLst/>
                          <a:latin typeface="Calibri" panose="020F0502020204030204" pitchFamily="34" charset="0"/>
                          <a:cs typeface="Calibri" panose="020F0502020204030204" pitchFamily="34" charset="0"/>
                        </a:rPr>
                        <a:t>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7.909</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5.449</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6.194</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922810984"/>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(4)</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20.9893044</a:t>
                      </a:r>
                      <a:r>
                        <a:rPr lang="en-US" sz="1400" kern="100">
                          <a:effectLst/>
                          <a:latin typeface="Calibri" panose="020F0502020204030204" pitchFamily="34" charset="0"/>
                          <a:cs typeface="Calibri" panose="020F0502020204030204" pitchFamily="34" charset="0"/>
                        </a:rPr>
                        <a:t>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105.8881524</a:t>
                      </a:r>
                      <a:r>
                        <a:rPr lang="en-US" sz="1400" kern="100">
                          <a:effectLst/>
                          <a:latin typeface="Calibri" panose="020F0502020204030204" pitchFamily="34" charset="0"/>
                          <a:cs typeface="Calibri" panose="020F0502020204030204" pitchFamily="34" charset="0"/>
                        </a:rPr>
                        <a:t>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7.235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4.175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6.075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75443154"/>
                  </a:ext>
                </a:extLst>
              </a:tr>
              <a:tr h="271306">
                <a:tc>
                  <a:txBody>
                    <a:bodyPr/>
                    <a:lstStyle/>
                    <a:p>
                      <a:pPr marL="0" marR="0" algn="ctr">
                        <a:lnSpc>
                          <a:spcPct val="115000"/>
                        </a:lnSpc>
                        <a:spcBef>
                          <a:spcPts val="0"/>
                        </a:spcBef>
                        <a:spcAft>
                          <a:spcPts val="0"/>
                        </a:spcAft>
                      </a:pPr>
                      <a:r>
                        <a:rPr lang="en-GB" sz="1400" kern="100">
                          <a:effectLst/>
                          <a:latin typeface="Calibri" panose="020F0502020204030204" pitchFamily="34" charset="0"/>
                          <a:cs typeface="Calibri" panose="020F0502020204030204" pitchFamily="34" charset="0"/>
                        </a:rPr>
                        <a:t>(5)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20.959907</a:t>
                      </a:r>
                      <a:r>
                        <a:rPr lang="en-US" sz="1400" kern="100">
                          <a:effectLst/>
                          <a:latin typeface="Calibri" panose="020F0502020204030204" pitchFamily="34" charset="0"/>
                          <a:cs typeface="Calibri" panose="020F0502020204030204" pitchFamily="34" charset="0"/>
                        </a:rPr>
                        <a:t>0N</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0"/>
                        </a:spcAft>
                      </a:pPr>
                      <a:r>
                        <a:rPr lang="vi-VN" sz="1400" kern="100">
                          <a:effectLst/>
                          <a:latin typeface="Calibri" panose="020F0502020204030204" pitchFamily="34" charset="0"/>
                          <a:cs typeface="Calibri" panose="020F0502020204030204" pitchFamily="34" charset="0"/>
                        </a:rPr>
                        <a:t>105.848088</a:t>
                      </a:r>
                      <a:r>
                        <a:rPr lang="en-US" sz="1400" kern="100">
                          <a:effectLst/>
                          <a:latin typeface="Calibri" panose="020F0502020204030204" pitchFamily="34" charset="0"/>
                          <a:cs typeface="Calibri" panose="020F0502020204030204" pitchFamily="34" charset="0"/>
                        </a:rPr>
                        <a:t>0E</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8.101</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4.625</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5000"/>
                        </a:lnSpc>
                        <a:spcBef>
                          <a:spcPts val="0"/>
                        </a:spcBef>
                        <a:spcAft>
                          <a:spcPts val="0"/>
                        </a:spcAft>
                      </a:pPr>
                      <a:r>
                        <a:rPr lang="en-US" sz="1400" kern="100">
                          <a:effectLst/>
                          <a:latin typeface="Calibri" panose="020F0502020204030204" pitchFamily="34" charset="0"/>
                          <a:cs typeface="Calibri" panose="020F0502020204030204" pitchFamily="34" charset="0"/>
                        </a:rPr>
                        <a:t>6.312</a:t>
                      </a:r>
                      <a:endParaRPr lang="vi-VN" sz="14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729365285"/>
                  </a:ext>
                </a:extLst>
              </a:tr>
            </a:tbl>
          </a:graphicData>
        </a:graphic>
      </p:graphicFrame>
    </p:spTree>
    <p:extLst>
      <p:ext uri="{BB962C8B-B14F-4D97-AF65-F5344CB8AC3E}">
        <p14:creationId xmlns:p14="http://schemas.microsoft.com/office/powerpoint/2010/main" val="2706781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10617201" cy="461665"/>
          </a:xfrm>
          <a:prstGeom prst="rect">
            <a:avLst/>
          </a:prstGeom>
          <a:noFill/>
        </p:spPr>
        <p:txBody>
          <a:bodyPr wrap="square" rtlCol="0">
            <a:spAutoFit/>
          </a:bodyPr>
          <a:lstStyle/>
          <a:p>
            <a:pPr marL="342900" indent="-342900">
              <a:buFont typeface="Arial" panose="020B0604020202020204" pitchFamily="34" charset="0"/>
              <a:buChar char="•"/>
            </a:pPr>
            <a:r>
              <a:rPr lang="vi-VN" sz="2400"/>
              <a:t>Giám sát thiết bị trong phòng thí nghiệm bằng máy phát GPS</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descr="A screen shot of a computer&#10;&#10;Description automatically generated">
            <a:extLst>
              <a:ext uri="{FF2B5EF4-FFF2-40B4-BE49-F238E27FC236}">
                <a16:creationId xmlns:a16="http://schemas.microsoft.com/office/drawing/2014/main" id="{337291F1-63E7-8901-9959-29A87457CF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078" y="1981200"/>
            <a:ext cx="4773206" cy="3081501"/>
          </a:xfrm>
          <a:prstGeom prst="rect">
            <a:avLst/>
          </a:prstGeom>
          <a:noFill/>
          <a:ln>
            <a:noFill/>
          </a:ln>
        </p:spPr>
      </p:pic>
      <p:pic>
        <p:nvPicPr>
          <p:cNvPr id="11" name="Picture 10" descr="A map with a location on it&#10;&#10;Description automatically generated">
            <a:extLst>
              <a:ext uri="{FF2B5EF4-FFF2-40B4-BE49-F238E27FC236}">
                <a16:creationId xmlns:a16="http://schemas.microsoft.com/office/drawing/2014/main" id="{EAA4C9A2-D8F2-C43A-3CB1-F62B1B79DB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0166" y="1782360"/>
            <a:ext cx="6210914" cy="3263965"/>
          </a:xfrm>
          <a:prstGeom prst="rect">
            <a:avLst/>
          </a:prstGeom>
          <a:noFill/>
          <a:ln>
            <a:noFill/>
          </a:ln>
        </p:spPr>
      </p:pic>
      <p:sp>
        <p:nvSpPr>
          <p:cNvPr id="12" name="Rectangle 11">
            <a:extLst>
              <a:ext uri="{FF2B5EF4-FFF2-40B4-BE49-F238E27FC236}">
                <a16:creationId xmlns:a16="http://schemas.microsoft.com/office/drawing/2014/main" id="{895F8D9B-0A75-AC47-7085-D9E69F514DD8}"/>
              </a:ext>
            </a:extLst>
          </p:cNvPr>
          <p:cNvSpPr/>
          <p:nvPr/>
        </p:nvSpPr>
        <p:spPr>
          <a:xfrm>
            <a:off x="944462" y="5379960"/>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Quãng đường từ phát phát GPS</a:t>
            </a:r>
            <a:endParaRPr lang="en-US" dirty="0"/>
          </a:p>
        </p:txBody>
      </p:sp>
      <p:sp>
        <p:nvSpPr>
          <p:cNvPr id="13" name="Rectangle 12">
            <a:extLst>
              <a:ext uri="{FF2B5EF4-FFF2-40B4-BE49-F238E27FC236}">
                <a16:creationId xmlns:a16="http://schemas.microsoft.com/office/drawing/2014/main" id="{1881A554-D24E-5A21-6592-614E355C309B}"/>
              </a:ext>
            </a:extLst>
          </p:cNvPr>
          <p:cNvSpPr/>
          <p:nvPr/>
        </p:nvSpPr>
        <p:spPr>
          <a:xfrm>
            <a:off x="6689623" y="5379960"/>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Quãng đường ghi lên trên Server</a:t>
            </a:r>
            <a:endParaRPr lang="en-US" dirty="0"/>
          </a:p>
        </p:txBody>
      </p:sp>
    </p:spTree>
    <p:extLst>
      <p:ext uri="{BB962C8B-B14F-4D97-AF65-F5344CB8AC3E}">
        <p14:creationId xmlns:p14="http://schemas.microsoft.com/office/powerpoint/2010/main" val="1445304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grpSp>
        <p:nvGrpSpPr>
          <p:cNvPr id="54" name="Group 53">
            <a:extLst>
              <a:ext uri="{FF2B5EF4-FFF2-40B4-BE49-F238E27FC236}">
                <a16:creationId xmlns:a16="http://schemas.microsoft.com/office/drawing/2014/main" id="{6942D5EA-5B95-06B6-418D-E5F54756C13B}"/>
              </a:ext>
            </a:extLst>
          </p:cNvPr>
          <p:cNvGrpSpPr/>
          <p:nvPr/>
        </p:nvGrpSpPr>
        <p:grpSpPr bwMode="gray">
          <a:xfrm>
            <a:off x="7956025" y="1527079"/>
            <a:ext cx="3529262" cy="3625498"/>
            <a:chOff x="359815" y="-294642"/>
            <a:chExt cx="7253522" cy="7449699"/>
          </a:xfrm>
          <a:effectLst>
            <a:outerShdw blurRad="76200" dir="18900000" sy="23000" kx="-1200000" algn="bl" rotWithShape="0">
              <a:prstClr val="black">
                <a:alpha val="20000"/>
              </a:prstClr>
            </a:outerShdw>
          </a:effectLst>
        </p:grpSpPr>
        <p:sp>
          <p:nvSpPr>
            <p:cNvPr id="55" name="Rectangle 54">
              <a:extLst>
                <a:ext uri="{FF2B5EF4-FFF2-40B4-BE49-F238E27FC236}">
                  <a16:creationId xmlns:a16="http://schemas.microsoft.com/office/drawing/2014/main" id="{E42E297C-EA42-12C1-78AC-BDD6AB402416}"/>
                </a:ext>
              </a:extLst>
            </p:cNvPr>
            <p:cNvSpPr/>
            <p:nvPr/>
          </p:nvSpPr>
          <p:spPr bwMode="gray">
            <a:xfrm>
              <a:off x="547511" y="-225541"/>
              <a:ext cx="6830440" cy="7315200"/>
            </a:xfrm>
            <a:prstGeom prst="rect">
              <a:avLst/>
            </a:prstGeom>
            <a:blipFill dpi="0" rotWithShape="1">
              <a:blip r:embed="rId3" cstate="print">
                <a:alphaModFix amt="65000"/>
                <a:duotone>
                  <a:prstClr val="black"/>
                  <a:schemeClr val="accent3">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56" name="Group 95">
              <a:extLst>
                <a:ext uri="{FF2B5EF4-FFF2-40B4-BE49-F238E27FC236}">
                  <a16:creationId xmlns:a16="http://schemas.microsoft.com/office/drawing/2014/main" id="{7120503F-E87D-DD1A-75F9-031DF22455B1}"/>
                </a:ext>
              </a:extLst>
            </p:cNvPr>
            <p:cNvGrpSpPr/>
            <p:nvPr/>
          </p:nvGrpSpPr>
          <p:grpSpPr bwMode="gray">
            <a:xfrm>
              <a:off x="359815" y="-294642"/>
              <a:ext cx="7253522" cy="7449699"/>
              <a:chOff x="1691428" y="548451"/>
              <a:chExt cx="5596510" cy="5601206"/>
            </a:xfrm>
            <a:effectLst/>
          </p:grpSpPr>
          <p:grpSp>
            <p:nvGrpSpPr>
              <p:cNvPr id="57" name="Group 15">
                <a:extLst>
                  <a:ext uri="{FF2B5EF4-FFF2-40B4-BE49-F238E27FC236}">
                    <a16:creationId xmlns:a16="http://schemas.microsoft.com/office/drawing/2014/main" id="{A7D912A6-5E0A-DB5A-EBFC-9F7494557F09}"/>
                  </a:ext>
                </a:extLst>
              </p:cNvPr>
              <p:cNvGrpSpPr/>
              <p:nvPr/>
            </p:nvGrpSpPr>
            <p:grpSpPr bwMode="gray">
              <a:xfrm>
                <a:off x="1865970" y="676854"/>
                <a:ext cx="5240354" cy="5289923"/>
                <a:chOff x="1865970" y="676854"/>
                <a:chExt cx="5240354" cy="5289923"/>
              </a:xfrm>
            </p:grpSpPr>
            <p:sp>
              <p:nvSpPr>
                <p:cNvPr id="74" name="Freeform 55">
                  <a:extLst>
                    <a:ext uri="{FF2B5EF4-FFF2-40B4-BE49-F238E27FC236}">
                      <a16:creationId xmlns:a16="http://schemas.microsoft.com/office/drawing/2014/main" id="{FD49FC4F-1416-95F2-E236-21DA13FD8325}"/>
                    </a:ext>
                  </a:extLst>
                </p:cNvPr>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44450">
                  <a:gradFill flip="none" rotWithShape="1">
                    <a:gsLst>
                      <a:gs pos="0">
                        <a:schemeClr val="accent1"/>
                      </a:gs>
                      <a:gs pos="100000">
                        <a:schemeClr val="accent2"/>
                      </a:gs>
                    </a:gsLst>
                    <a:lin ang="15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5" name="Freeform 56">
                  <a:extLst>
                    <a:ext uri="{FF2B5EF4-FFF2-40B4-BE49-F238E27FC236}">
                      <a16:creationId xmlns:a16="http://schemas.microsoft.com/office/drawing/2014/main" id="{64242EA7-24B2-9D9F-2114-D4F2A84D8BEB}"/>
                    </a:ext>
                  </a:extLst>
                </p:cNvPr>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444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Freeform 57">
                  <a:extLst>
                    <a:ext uri="{FF2B5EF4-FFF2-40B4-BE49-F238E27FC236}">
                      <a16:creationId xmlns:a16="http://schemas.microsoft.com/office/drawing/2014/main" id="{93A94B00-79AB-E0B4-AA12-B71D05AB1969}"/>
                    </a:ext>
                  </a:extLst>
                </p:cNvPr>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Freeform 58">
                  <a:extLst>
                    <a:ext uri="{FF2B5EF4-FFF2-40B4-BE49-F238E27FC236}">
                      <a16:creationId xmlns:a16="http://schemas.microsoft.com/office/drawing/2014/main" id="{D2DA3C97-7CF3-9D2D-5F70-38616F6E84C2}"/>
                    </a:ext>
                  </a:extLst>
                </p:cNvPr>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44450">
                  <a:gradFill flip="none" rotWithShape="1">
                    <a:gsLst>
                      <a:gs pos="35000">
                        <a:schemeClr val="accent1"/>
                      </a:gs>
                      <a:gs pos="62000">
                        <a:schemeClr val="accent2"/>
                      </a:gs>
                    </a:gsLst>
                    <a:lin ang="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Freeform 59">
                  <a:extLst>
                    <a:ext uri="{FF2B5EF4-FFF2-40B4-BE49-F238E27FC236}">
                      <a16:creationId xmlns:a16="http://schemas.microsoft.com/office/drawing/2014/main" id="{3D89969F-202D-E790-D84E-F00C02320219}"/>
                    </a:ext>
                  </a:extLst>
                </p:cNvPr>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Freeform 60">
                  <a:extLst>
                    <a:ext uri="{FF2B5EF4-FFF2-40B4-BE49-F238E27FC236}">
                      <a16:creationId xmlns:a16="http://schemas.microsoft.com/office/drawing/2014/main" id="{2D86470D-A423-C4B1-3FAB-4844E91F18CC}"/>
                    </a:ext>
                  </a:extLst>
                </p:cNvPr>
                <p:cNvSpPr/>
                <p:nvPr/>
              </p:nvSpPr>
              <p:spPr bwMode="gray">
                <a:xfrm>
                  <a:off x="5775898" y="4163587"/>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0" name="Freeform 61">
                  <a:extLst>
                    <a:ext uri="{FF2B5EF4-FFF2-40B4-BE49-F238E27FC236}">
                      <a16:creationId xmlns:a16="http://schemas.microsoft.com/office/drawing/2014/main" id="{7E827815-D7CA-F40A-5A9F-1EA3167530FE}"/>
                    </a:ext>
                  </a:extLst>
                </p:cNvPr>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1" name="Freeform 62">
                  <a:extLst>
                    <a:ext uri="{FF2B5EF4-FFF2-40B4-BE49-F238E27FC236}">
                      <a16:creationId xmlns:a16="http://schemas.microsoft.com/office/drawing/2014/main" id="{8252DAFF-5484-A402-146B-B9F25991E392}"/>
                    </a:ext>
                  </a:extLst>
                </p:cNvPr>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2" name="Freeform 63">
                  <a:extLst>
                    <a:ext uri="{FF2B5EF4-FFF2-40B4-BE49-F238E27FC236}">
                      <a16:creationId xmlns:a16="http://schemas.microsoft.com/office/drawing/2014/main" id="{E43EE78F-2EE3-11C8-A0E3-DB9D63FC417F}"/>
                    </a:ext>
                  </a:extLst>
                </p:cNvPr>
                <p:cNvSpPr/>
                <p:nvPr/>
              </p:nvSpPr>
              <p:spPr bwMode="gray">
                <a:xfrm>
                  <a:off x="2936511" y="684988"/>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3" name="Freeform 64">
                  <a:extLst>
                    <a:ext uri="{FF2B5EF4-FFF2-40B4-BE49-F238E27FC236}">
                      <a16:creationId xmlns:a16="http://schemas.microsoft.com/office/drawing/2014/main" id="{3B7B5DCA-0EDC-1E4A-9FA4-9160C9F105D9}"/>
                    </a:ext>
                  </a:extLst>
                </p:cNvPr>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4" name="Freeform 65">
                  <a:extLst>
                    <a:ext uri="{FF2B5EF4-FFF2-40B4-BE49-F238E27FC236}">
                      <a16:creationId xmlns:a16="http://schemas.microsoft.com/office/drawing/2014/main" id="{A855A20F-8F8D-8B9B-3CAD-4C2E93821DF9}"/>
                    </a:ext>
                  </a:extLst>
                </p:cNvPr>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5" name="Freeform 66">
                  <a:extLst>
                    <a:ext uri="{FF2B5EF4-FFF2-40B4-BE49-F238E27FC236}">
                      <a16:creationId xmlns:a16="http://schemas.microsoft.com/office/drawing/2014/main" id="{0D50FDD9-70BC-90B0-B9B4-BF1EE5DD4C82}"/>
                    </a:ext>
                  </a:extLst>
                </p:cNvPr>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6" name="Freeform 67">
                  <a:extLst>
                    <a:ext uri="{FF2B5EF4-FFF2-40B4-BE49-F238E27FC236}">
                      <a16:creationId xmlns:a16="http://schemas.microsoft.com/office/drawing/2014/main" id="{470EA482-7CC5-E309-7789-DC7239CDA684}"/>
                    </a:ext>
                  </a:extLst>
                </p:cNvPr>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7" name="Freeform 68">
                  <a:extLst>
                    <a:ext uri="{FF2B5EF4-FFF2-40B4-BE49-F238E27FC236}">
                      <a16:creationId xmlns:a16="http://schemas.microsoft.com/office/drawing/2014/main" id="{5E04E7B6-DF75-5442-D817-1588273FDC1F}"/>
                    </a:ext>
                  </a:extLst>
                </p:cNvPr>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8" name="Freeform 69">
                  <a:extLst>
                    <a:ext uri="{FF2B5EF4-FFF2-40B4-BE49-F238E27FC236}">
                      <a16:creationId xmlns:a16="http://schemas.microsoft.com/office/drawing/2014/main" id="{9497C259-ECF6-D21E-6157-49FB1D93A541}"/>
                    </a:ext>
                  </a:extLst>
                </p:cNvPr>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Freeform 70">
                  <a:extLst>
                    <a:ext uri="{FF2B5EF4-FFF2-40B4-BE49-F238E27FC236}">
                      <a16:creationId xmlns:a16="http://schemas.microsoft.com/office/drawing/2014/main" id="{311C6A6A-9941-4507-DDC6-B129CD22412E}"/>
                    </a:ext>
                  </a:extLst>
                </p:cNvPr>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444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0" name="Freeform 71">
                  <a:extLst>
                    <a:ext uri="{FF2B5EF4-FFF2-40B4-BE49-F238E27FC236}">
                      <a16:creationId xmlns:a16="http://schemas.microsoft.com/office/drawing/2014/main" id="{0A8A7008-A348-5A0D-2B16-F1758D7DDB86}"/>
                    </a:ext>
                  </a:extLst>
                </p:cNvPr>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1" name="Freeform 72">
                  <a:extLst>
                    <a:ext uri="{FF2B5EF4-FFF2-40B4-BE49-F238E27FC236}">
                      <a16:creationId xmlns:a16="http://schemas.microsoft.com/office/drawing/2014/main" id="{39EC9E9A-A913-C8E9-E3FE-FEEEFFB2C0D5}"/>
                    </a:ext>
                  </a:extLst>
                </p:cNvPr>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a:gradFill flip="none" rotWithShape="1">
                    <a:gsLst>
                      <a:gs pos="0">
                        <a:schemeClr val="accent2"/>
                      </a:gs>
                      <a:gs pos="100000">
                        <a:schemeClr val="accent3"/>
                      </a:gs>
                    </a:gsLst>
                    <a:lin ang="3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2" name="Freeform 73">
                  <a:extLst>
                    <a:ext uri="{FF2B5EF4-FFF2-40B4-BE49-F238E27FC236}">
                      <a16:creationId xmlns:a16="http://schemas.microsoft.com/office/drawing/2014/main" id="{2F9A9AE6-7687-3ED1-BA60-5437DCB00EE3}"/>
                    </a:ext>
                  </a:extLst>
                </p:cNvPr>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gradFill flip="none" rotWithShape="1">
                    <a:gsLst>
                      <a:gs pos="0">
                        <a:schemeClr val="accent2"/>
                      </a:gs>
                      <a:gs pos="100000">
                        <a:schemeClr val="accent3"/>
                      </a:gs>
                    </a:gsLst>
                    <a:lin ang="6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3" name="Freeform 74">
                  <a:extLst>
                    <a:ext uri="{FF2B5EF4-FFF2-40B4-BE49-F238E27FC236}">
                      <a16:creationId xmlns:a16="http://schemas.microsoft.com/office/drawing/2014/main" id="{0029AF8C-FA9B-A8DE-AF48-F4C4ABDBDAEC}"/>
                    </a:ext>
                  </a:extLst>
                </p:cNvPr>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gradFill flip="none" rotWithShape="1">
                    <a:gsLst>
                      <a:gs pos="0">
                        <a:schemeClr val="accent2"/>
                      </a:gs>
                      <a:gs pos="100000">
                        <a:schemeClr val="accent3"/>
                      </a:gs>
                    </a:gsLst>
                    <a:lin ang="6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4" name="Freeform 75">
                  <a:extLst>
                    <a:ext uri="{FF2B5EF4-FFF2-40B4-BE49-F238E27FC236}">
                      <a16:creationId xmlns:a16="http://schemas.microsoft.com/office/drawing/2014/main" id="{1509FA9F-EBCE-69CB-9BFC-C3BDDBD057E2}"/>
                    </a:ext>
                  </a:extLst>
                </p:cNvPr>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28575">
                  <a:gradFill flip="none" rotWithShape="1">
                    <a:gsLst>
                      <a:gs pos="0">
                        <a:schemeClr val="accent2"/>
                      </a:gs>
                      <a:gs pos="100000">
                        <a:schemeClr val="accent3"/>
                      </a:gs>
                    </a:gsLst>
                    <a:lin ang="9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58" name="Oval 57">
                <a:extLst>
                  <a:ext uri="{FF2B5EF4-FFF2-40B4-BE49-F238E27FC236}">
                    <a16:creationId xmlns:a16="http://schemas.microsoft.com/office/drawing/2014/main" id="{A3B3D026-599D-27DC-6AFD-5B9E71B457EE}"/>
                  </a:ext>
                </a:extLst>
              </p:cNvPr>
              <p:cNvSpPr/>
              <p:nvPr/>
            </p:nvSpPr>
            <p:spPr bwMode="gray">
              <a:xfrm>
                <a:off x="4159764" y="2958277"/>
                <a:ext cx="1040511" cy="1013958"/>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292100" h="292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9" name="Oval 58">
                <a:extLst>
                  <a:ext uri="{FF2B5EF4-FFF2-40B4-BE49-F238E27FC236}">
                    <a16:creationId xmlns:a16="http://schemas.microsoft.com/office/drawing/2014/main" id="{6EB014B9-1E7B-3961-E5AF-816A22F164FC}"/>
                  </a:ext>
                </a:extLst>
              </p:cNvPr>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5B091F40-62C9-3DA8-8E10-3C1A50629206}"/>
                  </a:ext>
                </a:extLst>
              </p:cNvPr>
              <p:cNvSpPr/>
              <p:nvPr/>
            </p:nvSpPr>
            <p:spPr bwMode="gray">
              <a:xfrm>
                <a:off x="2545572" y="2653653"/>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9C953C5B-D3EC-DE3C-D85B-2E95212F4620}"/>
                  </a:ext>
                </a:extLst>
              </p:cNvPr>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D3E6AAD0-5228-E276-31F5-14D654D883E3}"/>
                  </a:ext>
                </a:extLst>
              </p:cNvPr>
              <p:cNvSpPr/>
              <p:nvPr/>
            </p:nvSpPr>
            <p:spPr bwMode="gray">
              <a:xfrm>
                <a:off x="3254686" y="4708918"/>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2961ED68-646E-04D5-462B-A27EC74F1229}"/>
                  </a:ext>
                </a:extLst>
              </p:cNvPr>
              <p:cNvSpPr/>
              <p:nvPr/>
            </p:nvSpPr>
            <p:spPr bwMode="gray">
              <a:xfrm>
                <a:off x="5455972" y="4646331"/>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845018DC-3A21-D618-7F2F-EF1B3A7CD35B}"/>
                  </a:ext>
                </a:extLst>
              </p:cNvPr>
              <p:cNvSpPr/>
              <p:nvPr/>
            </p:nvSpPr>
            <p:spPr bwMode="gray">
              <a:xfrm>
                <a:off x="2804511" y="115306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A538817A-5463-70C3-670C-9386E3866D26}"/>
                  </a:ext>
                </a:extLst>
              </p:cNvPr>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4212283-9691-A0BC-CF57-C64B71E8B5F4}"/>
                  </a:ext>
                </a:extLst>
              </p:cNvPr>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FC9ECCC6-911C-DBF5-FB24-3D077A8A2D6E}"/>
                  </a:ext>
                </a:extLst>
              </p:cNvPr>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3ADF8958-37D2-74D5-D7E8-3AC3DF97B318}"/>
                  </a:ext>
                </a:extLst>
              </p:cNvPr>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5F94E62E-04A0-5F90-476A-A7F5BCF66B3B}"/>
                  </a:ext>
                </a:extLst>
              </p:cNvPr>
              <p:cNvSpPr/>
              <p:nvPr/>
            </p:nvSpPr>
            <p:spPr bwMode="gray">
              <a:xfrm>
                <a:off x="4467290" y="578389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E30084B0-0933-6F6A-C703-09AEC578F2B0}"/>
                  </a:ext>
                </a:extLst>
              </p:cNvPr>
              <p:cNvSpPr/>
              <p:nvPr/>
            </p:nvSpPr>
            <p:spPr bwMode="gray">
              <a:xfrm>
                <a:off x="5873864" y="535408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0A82FD9C-7F79-2707-095B-F2B6DD35C6F1}"/>
                  </a:ext>
                </a:extLst>
              </p:cNvPr>
              <p:cNvSpPr/>
              <p:nvPr/>
            </p:nvSpPr>
            <p:spPr bwMode="gray">
              <a:xfrm>
                <a:off x="3005883" y="548182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63ECB165-E48C-9966-CBCD-10CBE84EBD0E}"/>
                  </a:ext>
                </a:extLst>
              </p:cNvPr>
              <p:cNvSpPr/>
              <p:nvPr/>
            </p:nvSpPr>
            <p:spPr bwMode="gray">
              <a:xfrm>
                <a:off x="1866649" y="409738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82446BC7-2F1E-FC8A-9DBE-888778DD5D72}"/>
                  </a:ext>
                </a:extLst>
              </p:cNvPr>
              <p:cNvSpPr/>
              <p:nvPr/>
            </p:nvSpPr>
            <p:spPr bwMode="gray">
              <a:xfrm>
                <a:off x="1691428" y="244945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
        <p:nvSpPr>
          <p:cNvPr id="95" name="Rounded Rectangle 20">
            <a:extLst>
              <a:ext uri="{FF2B5EF4-FFF2-40B4-BE49-F238E27FC236}">
                <a16:creationId xmlns:a16="http://schemas.microsoft.com/office/drawing/2014/main" id="{91E50626-B7D9-AF5F-BBC6-844B4EF0A226}"/>
              </a:ext>
            </a:extLst>
          </p:cNvPr>
          <p:cNvSpPr/>
          <p:nvPr/>
        </p:nvSpPr>
        <p:spPr bwMode="gray">
          <a:xfrm>
            <a:off x="1195112" y="1664652"/>
            <a:ext cx="6842932" cy="648000"/>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TỔNG QUAN ĐỀ TÀI</a:t>
            </a:r>
          </a:p>
        </p:txBody>
      </p:sp>
      <p:sp>
        <p:nvSpPr>
          <p:cNvPr id="96" name="Oval 95">
            <a:extLst>
              <a:ext uri="{FF2B5EF4-FFF2-40B4-BE49-F238E27FC236}">
                <a16:creationId xmlns:a16="http://schemas.microsoft.com/office/drawing/2014/main" id="{F9445046-6AA4-22E1-454D-E3CD96DFEA4F}"/>
              </a:ext>
            </a:extLst>
          </p:cNvPr>
          <p:cNvSpPr/>
          <p:nvPr/>
        </p:nvSpPr>
        <p:spPr bwMode="gray">
          <a:xfrm>
            <a:off x="7844736" y="1735691"/>
            <a:ext cx="467875" cy="48668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sp>
        <p:nvSpPr>
          <p:cNvPr id="97" name="Rounded Rectangle 21">
            <a:extLst>
              <a:ext uri="{FF2B5EF4-FFF2-40B4-BE49-F238E27FC236}">
                <a16:creationId xmlns:a16="http://schemas.microsoft.com/office/drawing/2014/main" id="{3A02695D-8A45-8D67-1835-09FFF556990E}"/>
              </a:ext>
            </a:extLst>
          </p:cNvPr>
          <p:cNvSpPr/>
          <p:nvPr/>
        </p:nvSpPr>
        <p:spPr bwMode="gray">
          <a:xfrm>
            <a:off x="1195112" y="2653171"/>
            <a:ext cx="6290591" cy="64800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PHÂN TÍCH VÀ THIẾT KẾ</a:t>
            </a:r>
          </a:p>
        </p:txBody>
      </p:sp>
      <p:sp>
        <p:nvSpPr>
          <p:cNvPr id="98" name="Oval 97">
            <a:extLst>
              <a:ext uri="{FF2B5EF4-FFF2-40B4-BE49-F238E27FC236}">
                <a16:creationId xmlns:a16="http://schemas.microsoft.com/office/drawing/2014/main" id="{091126EF-B8DC-A7A9-122E-4BF69A29B22B}"/>
              </a:ext>
            </a:extLst>
          </p:cNvPr>
          <p:cNvSpPr/>
          <p:nvPr/>
        </p:nvSpPr>
        <p:spPr bwMode="gray">
          <a:xfrm>
            <a:off x="7230329" y="2735495"/>
            <a:ext cx="461165" cy="48129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sp>
        <p:nvSpPr>
          <p:cNvPr id="101" name="Rounded Rectangle 21">
            <a:extLst>
              <a:ext uri="{FF2B5EF4-FFF2-40B4-BE49-F238E27FC236}">
                <a16:creationId xmlns:a16="http://schemas.microsoft.com/office/drawing/2014/main" id="{D0E6AA59-E845-59A5-EFCA-259E9E572654}"/>
              </a:ext>
            </a:extLst>
          </p:cNvPr>
          <p:cNvSpPr/>
          <p:nvPr/>
        </p:nvSpPr>
        <p:spPr bwMode="gray">
          <a:xfrm>
            <a:off x="1190168" y="3625662"/>
            <a:ext cx="6383231" cy="648000"/>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KẾT QUẢ VÀ THỬ NGHIỆM</a:t>
            </a:r>
          </a:p>
        </p:txBody>
      </p:sp>
      <p:sp>
        <p:nvSpPr>
          <p:cNvPr id="102" name="Oval 101">
            <a:extLst>
              <a:ext uri="{FF2B5EF4-FFF2-40B4-BE49-F238E27FC236}">
                <a16:creationId xmlns:a16="http://schemas.microsoft.com/office/drawing/2014/main" id="{BC6B1E84-D990-52FD-38CB-0B32780A968B}"/>
              </a:ext>
            </a:extLst>
          </p:cNvPr>
          <p:cNvSpPr/>
          <p:nvPr/>
        </p:nvSpPr>
        <p:spPr bwMode="gray">
          <a:xfrm>
            <a:off x="7330904" y="3677265"/>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03" name="Rounded Rectangle 20">
            <a:extLst>
              <a:ext uri="{FF2B5EF4-FFF2-40B4-BE49-F238E27FC236}">
                <a16:creationId xmlns:a16="http://schemas.microsoft.com/office/drawing/2014/main" id="{8A8FA14F-5B88-0CA5-7149-5A1CEDF267E7}"/>
              </a:ext>
            </a:extLst>
          </p:cNvPr>
          <p:cNvSpPr/>
          <p:nvPr/>
        </p:nvSpPr>
        <p:spPr bwMode="gray">
          <a:xfrm>
            <a:off x="1190942" y="4656707"/>
            <a:ext cx="6911332" cy="648000"/>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r>
              <a:rPr lang="en-US" sz="2400" b="1">
                <a:solidFill>
                  <a:srgbClr val="000000"/>
                </a:solidFill>
                <a:latin typeface="Arial" panose="020B0604020202020204" pitchFamily="34" charset="0"/>
                <a:cs typeface="Arial" panose="020B0604020202020204" pitchFamily="34" charset="0"/>
              </a:rPr>
              <a:t>KẾT LUẬN VÀ HƯỚNG PHÁT TRIỂN</a:t>
            </a:r>
          </a:p>
        </p:txBody>
      </p:sp>
      <p:sp>
        <p:nvSpPr>
          <p:cNvPr id="104" name="Oval 103">
            <a:extLst>
              <a:ext uri="{FF2B5EF4-FFF2-40B4-BE49-F238E27FC236}">
                <a16:creationId xmlns:a16="http://schemas.microsoft.com/office/drawing/2014/main" id="{7C3B6BE3-4B03-E7C1-901B-71D719BE31B9}"/>
              </a:ext>
            </a:extLst>
          </p:cNvPr>
          <p:cNvSpPr/>
          <p:nvPr/>
        </p:nvSpPr>
        <p:spPr bwMode="gray">
          <a:xfrm>
            <a:off x="7792174" y="4710798"/>
            <a:ext cx="539883" cy="48668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21433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Giám sát thiết bị bằng thực nghiệm</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descr="A screenshot of a map&#10;&#10;Description automatically generated">
            <a:extLst>
              <a:ext uri="{FF2B5EF4-FFF2-40B4-BE49-F238E27FC236}">
                <a16:creationId xmlns:a16="http://schemas.microsoft.com/office/drawing/2014/main" id="{62F175F2-1B16-4AC1-B919-BA47E8855C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278" y="1719581"/>
            <a:ext cx="7065210" cy="3702358"/>
          </a:xfrm>
          <a:prstGeom prst="rect">
            <a:avLst/>
          </a:prstGeom>
          <a:noFill/>
          <a:ln>
            <a:noFill/>
          </a:ln>
        </p:spPr>
      </p:pic>
      <p:sp>
        <p:nvSpPr>
          <p:cNvPr id="5" name="Rectangle 4">
            <a:extLst>
              <a:ext uri="{FF2B5EF4-FFF2-40B4-BE49-F238E27FC236}">
                <a16:creationId xmlns:a16="http://schemas.microsoft.com/office/drawing/2014/main" id="{E63AB39D-22F7-3817-9C49-7C21F4B96A2E}"/>
              </a:ext>
            </a:extLst>
          </p:cNvPr>
          <p:cNvSpPr/>
          <p:nvPr/>
        </p:nvSpPr>
        <p:spPr>
          <a:xfrm>
            <a:off x="6486423" y="5649257"/>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Quãng đường ghi lên trên Server</a:t>
            </a:r>
            <a:endParaRPr lang="en-US" dirty="0"/>
          </a:p>
        </p:txBody>
      </p:sp>
      <p:sp>
        <p:nvSpPr>
          <p:cNvPr id="12" name="Rectangle 11">
            <a:extLst>
              <a:ext uri="{FF2B5EF4-FFF2-40B4-BE49-F238E27FC236}">
                <a16:creationId xmlns:a16="http://schemas.microsoft.com/office/drawing/2014/main" id="{CF538BC5-384C-F2BD-EF11-5F27CE0A85DA}"/>
              </a:ext>
            </a:extLst>
          </p:cNvPr>
          <p:cNvSpPr/>
          <p:nvPr/>
        </p:nvSpPr>
        <p:spPr>
          <a:xfrm>
            <a:off x="882910" y="5649257"/>
            <a:ext cx="328269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Láp đặt thiết bị lên ô tô</a:t>
            </a:r>
            <a:endParaRPr lang="en-US" dirty="0"/>
          </a:p>
        </p:txBody>
      </p:sp>
    </p:spTree>
    <p:extLst>
      <p:ext uri="{BB962C8B-B14F-4D97-AF65-F5344CB8AC3E}">
        <p14:creationId xmlns:p14="http://schemas.microsoft.com/office/powerpoint/2010/main" val="3607507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Thông tin trong thẻ nhớ SDCard</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screenshot of a computer&#10;&#10;Description automatically generated">
            <a:extLst>
              <a:ext uri="{FF2B5EF4-FFF2-40B4-BE49-F238E27FC236}">
                <a16:creationId xmlns:a16="http://schemas.microsoft.com/office/drawing/2014/main" id="{56B2CCD3-BBF4-CB22-79C0-BF5295C2DF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601" y="1574124"/>
            <a:ext cx="7822987" cy="4918751"/>
          </a:xfrm>
          <a:prstGeom prst="rect">
            <a:avLst/>
          </a:prstGeom>
          <a:noFill/>
          <a:ln>
            <a:noFill/>
          </a:ln>
        </p:spPr>
      </p:pic>
    </p:spTree>
    <p:extLst>
      <p:ext uri="{BB962C8B-B14F-4D97-AF65-F5344CB8AC3E}">
        <p14:creationId xmlns:p14="http://schemas.microsoft.com/office/powerpoint/2010/main" val="294118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Đọc và phân tích các dữ liệu cơ bản </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descr="A screenshot of a computer&#10;&#10;Description automatically generated">
            <a:extLst>
              <a:ext uri="{FF2B5EF4-FFF2-40B4-BE49-F238E27FC236}">
                <a16:creationId xmlns:a16="http://schemas.microsoft.com/office/drawing/2014/main" id="{09C29E15-8B93-08B1-05F6-94838571EDE0}"/>
              </a:ext>
            </a:extLst>
          </p:cNvPr>
          <p:cNvPicPr>
            <a:picLocks noChangeAspect="1"/>
          </p:cNvPicPr>
          <p:nvPr/>
        </p:nvPicPr>
        <p:blipFill>
          <a:blip r:embed="rId3"/>
          <a:stretch>
            <a:fillRect/>
          </a:stretch>
        </p:blipFill>
        <p:spPr>
          <a:xfrm>
            <a:off x="2703997" y="1619578"/>
            <a:ext cx="7280025" cy="4745980"/>
          </a:xfrm>
          <a:prstGeom prst="rect">
            <a:avLst/>
          </a:prstGeom>
        </p:spPr>
      </p:pic>
    </p:spTree>
    <p:extLst>
      <p:ext uri="{BB962C8B-B14F-4D97-AF65-F5344CB8AC3E}">
        <p14:creationId xmlns:p14="http://schemas.microsoft.com/office/powerpoint/2010/main" val="3491308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Đọc và phân tích các dữ liệu cơ bản </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descr="A screenshot of a computer&#10;&#10;Description automatically generated">
            <a:extLst>
              <a:ext uri="{FF2B5EF4-FFF2-40B4-BE49-F238E27FC236}">
                <a16:creationId xmlns:a16="http://schemas.microsoft.com/office/drawing/2014/main" id="{EC67BA10-6DEE-DA09-36A3-E0A7CBC58C72}"/>
              </a:ext>
            </a:extLst>
          </p:cNvPr>
          <p:cNvPicPr>
            <a:picLocks noChangeAspect="1"/>
          </p:cNvPicPr>
          <p:nvPr/>
        </p:nvPicPr>
        <p:blipFill>
          <a:blip r:embed="rId3"/>
          <a:stretch>
            <a:fillRect/>
          </a:stretch>
        </p:blipFill>
        <p:spPr>
          <a:xfrm>
            <a:off x="2739295" y="1602547"/>
            <a:ext cx="7213600" cy="4635693"/>
          </a:xfrm>
          <a:prstGeom prst="rect">
            <a:avLst/>
          </a:prstGeom>
        </p:spPr>
      </p:pic>
    </p:spTree>
    <p:extLst>
      <p:ext uri="{BB962C8B-B14F-4D97-AF65-F5344CB8AC3E}">
        <p14:creationId xmlns:p14="http://schemas.microsoft.com/office/powerpoint/2010/main" val="572330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3. KẾT QUẢ VÀ THỬ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44</a:t>
            </a:fld>
            <a:endParaRPr lang="en-US"/>
          </a:p>
        </p:txBody>
      </p:sp>
      <p:sp>
        <p:nvSpPr>
          <p:cNvPr id="3" name="TextBox 2">
            <a:extLst>
              <a:ext uri="{FF2B5EF4-FFF2-40B4-BE49-F238E27FC236}">
                <a16:creationId xmlns:a16="http://schemas.microsoft.com/office/drawing/2014/main" id="{58D4E4B7-7807-1D89-D966-8A0A75E2E7FF}"/>
              </a:ext>
            </a:extLst>
          </p:cNvPr>
          <p:cNvSpPr txBox="1"/>
          <p:nvPr/>
        </p:nvSpPr>
        <p:spPr>
          <a:xfrm>
            <a:off x="792479" y="903278"/>
            <a:ext cx="8796543" cy="461665"/>
          </a:xfrm>
          <a:prstGeom prst="rect">
            <a:avLst/>
          </a:prstGeom>
          <a:noFill/>
        </p:spPr>
        <p:txBody>
          <a:bodyPr wrap="square" rtlCol="0">
            <a:spAutoFit/>
          </a:bodyPr>
          <a:lstStyle/>
          <a:p>
            <a:pPr marL="342900" indent="-342900">
              <a:buFont typeface="Arial" panose="020B0604020202020204" pitchFamily="34" charset="0"/>
              <a:buChar char="•"/>
            </a:pPr>
            <a:r>
              <a:rPr lang="vi-VN" sz="2400"/>
              <a:t>Kiểm tra tính năng tự động kết nối với Server</a:t>
            </a:r>
          </a:p>
        </p:txBody>
      </p:sp>
      <p:sp>
        <p:nvSpPr>
          <p:cNvPr id="8" name="Rectangle 7">
            <a:extLst>
              <a:ext uri="{FF2B5EF4-FFF2-40B4-BE49-F238E27FC236}">
                <a16:creationId xmlns:a16="http://schemas.microsoft.com/office/drawing/2014/main" id="{32DAF552-6B6F-E394-C27C-BA6BDA7A48BC}"/>
              </a:ext>
            </a:extLst>
          </p:cNvPr>
          <p:cNvSpPr/>
          <p:nvPr/>
        </p:nvSpPr>
        <p:spPr>
          <a:xfrm>
            <a:off x="792480" y="6238240"/>
            <a:ext cx="11107231" cy="254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descr="A screenshot of a computer&#10;&#10;Description automatically generated">
            <a:extLst>
              <a:ext uri="{FF2B5EF4-FFF2-40B4-BE49-F238E27FC236}">
                <a16:creationId xmlns:a16="http://schemas.microsoft.com/office/drawing/2014/main" id="{5FE18FF1-5F4E-B495-7D32-F244588AD2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5105" y="1523638"/>
            <a:ext cx="5681790" cy="4969237"/>
          </a:xfrm>
          <a:prstGeom prst="rect">
            <a:avLst/>
          </a:prstGeom>
          <a:noFill/>
          <a:ln>
            <a:noFill/>
          </a:ln>
        </p:spPr>
      </p:pic>
    </p:spTree>
    <p:extLst>
      <p:ext uri="{BB962C8B-B14F-4D97-AF65-F5344CB8AC3E}">
        <p14:creationId xmlns:p14="http://schemas.microsoft.com/office/powerpoint/2010/main" val="644902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4. KẾT LUẬN VÀ HƯỚNG PHÁT TRIỂN</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3" name="TextBox 2">
            <a:extLst>
              <a:ext uri="{FF2B5EF4-FFF2-40B4-BE49-F238E27FC236}">
                <a16:creationId xmlns:a16="http://schemas.microsoft.com/office/drawing/2014/main" id="{F1B05CC4-DC9D-21CF-C233-9F12E565562A}"/>
              </a:ext>
            </a:extLst>
          </p:cNvPr>
          <p:cNvSpPr txBox="1"/>
          <p:nvPr/>
        </p:nvSpPr>
        <p:spPr>
          <a:xfrm>
            <a:off x="639428" y="1309798"/>
            <a:ext cx="5812172" cy="3876318"/>
          </a:xfrm>
          <a:prstGeom prst="rect">
            <a:avLst/>
          </a:prstGeom>
          <a:noFill/>
        </p:spPr>
        <p:txBody>
          <a:bodyPr wrap="square" rtlCol="0">
            <a:spAutoFit/>
          </a:bodyPr>
          <a:lstStyle/>
          <a:p>
            <a:pPr marL="285750" indent="-285750" algn="just">
              <a:buFont typeface="Wingdings" panose="05000000000000000000" pitchFamily="2" charset="2"/>
              <a:buChar char="q"/>
            </a:pPr>
            <a:r>
              <a:rPr lang="vi-VN" sz="2400" b="1" dirty="0">
                <a:solidFill>
                  <a:schemeClr val="accent5">
                    <a:lumMod val="75000"/>
                  </a:schemeClr>
                </a:solidFill>
                <a:latin typeface="Calibri" panose="020F0502020204030204" pitchFamily="34" charset="0"/>
                <a:cs typeface="Calibri" panose="020F0502020204030204" pitchFamily="34" charset="0"/>
              </a:rPr>
              <a:t>Đánh giá kết quả:</a:t>
            </a:r>
          </a:p>
          <a:p>
            <a:pPr marL="342900" indent="-342900" algn="just">
              <a:buFont typeface="Wingdings" panose="05000000000000000000" pitchFamily="2" charset="2"/>
              <a:buChar char="v"/>
            </a:pPr>
            <a:r>
              <a:rPr lang="vi-VN" sz="2200" dirty="0">
                <a:latin typeface="Calibri" panose="020F0502020204030204" pitchFamily="34" charset="0"/>
                <a:cs typeface="Calibri" panose="020F0502020204030204" pitchFamily="34" charset="0"/>
              </a:rPr>
              <a:t>Quá trình thử nghiệm thiết bị chạy ổn định.</a:t>
            </a:r>
          </a:p>
          <a:p>
            <a:pPr marL="342900" indent="-342900" algn="just">
              <a:lnSpc>
                <a:spcPct val="110000"/>
              </a:lnSpc>
              <a:spcBef>
                <a:spcPts val="300"/>
              </a:spcBef>
              <a:buFont typeface="Wingdings" panose="05000000000000000000" pitchFamily="2" charset="2"/>
              <a:buChar char="v"/>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Các chức năng như định vị </a:t>
            </a:r>
            <a:r>
              <a:rPr lang="en-US" sz="2200" dirty="0" err="1">
                <a:solidFill>
                  <a:srgbClr val="000000"/>
                </a:solidFill>
                <a:latin typeface="Calibri" panose="020F0502020204030204" pitchFamily="34" charset="0"/>
                <a:ea typeface="Calibri" panose="020F0502020204030204" pitchFamily="34" charset="0"/>
                <a:cs typeface="Calibri" panose="020F0502020204030204" pitchFamily="34" charset="0"/>
              </a:rPr>
              <a:t>vị</a:t>
            </a: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 trí, đo các thông số, lưu trữ dữ liệu, RFID, truyền nhận dữ liệu với server về cơ bản hoạt động đúng như mục tiêu đã đặt </a:t>
            </a: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ra.</a:t>
            </a:r>
          </a:p>
          <a:p>
            <a:pPr marL="342900" indent="-342900" algn="just">
              <a:lnSpc>
                <a:spcPct val="110000"/>
              </a:lnSpc>
              <a:spcBef>
                <a:spcPts val="300"/>
              </a:spcBef>
              <a:buFont typeface="Wingdings" panose="05000000000000000000" pitchFamily="2" charset="2"/>
              <a:buChar char="v"/>
            </a:pP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Sử dụng công nghệ chuẩn 4G LTE đáp ứng được tốc độ truyền nhận, dễ mở rộng và it khả năng mất kết nối.</a:t>
            </a:r>
            <a:endPar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10000"/>
              </a:lnSpc>
              <a:spcBef>
                <a:spcPts val="300"/>
              </a:spcBef>
              <a:buFont typeface="Wingdings" panose="05000000000000000000" pitchFamily="2" charset="2"/>
              <a:buChar char="v"/>
            </a:pPr>
            <a:r>
              <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rPr>
              <a:t>Đáp ứng một vài bài test theo </a:t>
            </a: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QC 31 bộ GTVT.</a:t>
            </a:r>
            <a:endPar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9EC483B-F8BC-E8F2-BA72-99899BF35673}"/>
              </a:ext>
            </a:extLst>
          </p:cNvPr>
          <p:cNvSpPr txBox="1"/>
          <p:nvPr/>
        </p:nvSpPr>
        <p:spPr>
          <a:xfrm>
            <a:off x="7057744" y="1309798"/>
            <a:ext cx="4795520" cy="4861331"/>
          </a:xfrm>
          <a:prstGeom prst="rect">
            <a:avLst/>
          </a:prstGeom>
          <a:noFill/>
        </p:spPr>
        <p:txBody>
          <a:bodyPr wrap="square" rtlCol="0">
            <a:spAutoFit/>
          </a:bodyPr>
          <a:lstStyle/>
          <a:p>
            <a:pPr marL="285750" indent="-285750" algn="just">
              <a:buFont typeface="Wingdings" panose="05000000000000000000" pitchFamily="2" charset="2"/>
              <a:buChar char="q"/>
            </a:pPr>
            <a:r>
              <a:rPr lang="vi-VN" sz="2400" b="1" dirty="0">
                <a:solidFill>
                  <a:schemeClr val="accent5">
                    <a:lumMod val="75000"/>
                  </a:schemeClr>
                </a:solidFill>
                <a:latin typeface="Calibri" panose="020F0502020204030204" pitchFamily="34" charset="0"/>
                <a:cs typeface="Calibri" panose="020F0502020204030204" pitchFamily="34" charset="0"/>
              </a:rPr>
              <a:t>Hạn chế:</a:t>
            </a:r>
          </a:p>
          <a:p>
            <a:pPr marL="342900" indent="-342900" algn="just">
              <a:buFont typeface="Wingdings" panose="05000000000000000000" pitchFamily="2" charset="2"/>
              <a:buChar char="v"/>
            </a:pPr>
            <a:r>
              <a:rPr lang="vi-VN" sz="2200" dirty="0">
                <a:latin typeface="Calibri" panose="020F0502020204030204" pitchFamily="34" charset="0"/>
                <a:cs typeface="Calibri" panose="020F0502020204030204" pitchFamily="34" charset="0"/>
              </a:rPr>
              <a:t>Chưa </a:t>
            </a:r>
            <a:r>
              <a:rPr lang="en-US" sz="2200" dirty="0">
                <a:latin typeface="Calibri" panose="020F0502020204030204" pitchFamily="34" charset="0"/>
                <a:cs typeface="Calibri" panose="020F0502020204030204" pitchFamily="34" charset="0"/>
              </a:rPr>
              <a:t>đo được nhiều thông số.</a:t>
            </a:r>
            <a:endParaRPr lang="vi-VN" sz="22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v"/>
            </a:pPr>
            <a:r>
              <a:rPr lang="en-US" sz="2200">
                <a:latin typeface="Calibri" panose="020F0502020204030204" pitchFamily="34" charset="0"/>
                <a:cs typeface="Calibri" panose="020F0502020204030204" pitchFamily="34" charset="0"/>
              </a:rPr>
              <a:t>Chức </a:t>
            </a:r>
            <a:r>
              <a:rPr lang="en-US" sz="2200" dirty="0">
                <a:latin typeface="Calibri" panose="020F0502020204030204" pitchFamily="34" charset="0"/>
                <a:cs typeface="Calibri" panose="020F0502020204030204" pitchFamily="34" charset="0"/>
              </a:rPr>
              <a:t>năng truyền dữ liệu khi khôi phục kết nối chưa phát triển xong.</a:t>
            </a:r>
            <a:endParaRPr lang="vi-VN" sz="2200"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v"/>
            </a:pPr>
            <a:r>
              <a:rPr lang="en-US" sz="2200" dirty="0">
                <a:latin typeface="Calibri" panose="020F0502020204030204" pitchFamily="34" charset="0"/>
                <a:cs typeface="Calibri" panose="020F0502020204030204" pitchFamily="34" charset="0"/>
              </a:rPr>
              <a:t>Chưa có điều kiện gắn với xe công trình thực </a:t>
            </a:r>
            <a:r>
              <a:rPr lang="en-US" sz="2200">
                <a:latin typeface="Calibri" panose="020F0502020204030204" pitchFamily="34" charset="0"/>
                <a:cs typeface="Calibri" panose="020F0502020204030204" pitchFamily="34" charset="0"/>
              </a:rPr>
              <a:t>tế.</a:t>
            </a:r>
          </a:p>
          <a:p>
            <a:pPr marL="342900" indent="-342900" algn="just">
              <a:buFont typeface="Wingdings" panose="05000000000000000000" pitchFamily="2" charset="2"/>
              <a:buChar char="v"/>
            </a:pPr>
            <a:r>
              <a:rPr lang="vi-VN" sz="2200">
                <a:effectLst/>
                <a:latin typeface="Calibri" panose="020F0502020204030204" pitchFamily="34" charset="0"/>
                <a:ea typeface="Calibri" panose="020F0502020204030204" pitchFamily="34" charset="0"/>
                <a:cs typeface="Calibri" panose="020F0502020204030204" pitchFamily="34" charset="0"/>
              </a:rPr>
              <a:t>Phần cứng chưa thiết kế tối ưu nên khối nguồn làm ảnh hưởng tới khối tín hiệu khi hoạt động thời gian dài làm nóng thiết bị.</a:t>
            </a:r>
          </a:p>
          <a:p>
            <a:pPr marL="342900" indent="-342900" algn="just">
              <a:buFont typeface="Wingdings" panose="05000000000000000000" pitchFamily="2" charset="2"/>
              <a:buChar char="v"/>
            </a:pPr>
            <a:r>
              <a:rPr lang="en-US" sz="2200" kern="100">
                <a:effectLst/>
                <a:ea typeface="Calibri" panose="020F0502020204030204" pitchFamily="34" charset="0"/>
                <a:cs typeface="Arial" panose="020B0604020202020204" pitchFamily="34" charset="0"/>
              </a:rPr>
              <a:t>Chức năng cập nhật firmware từ xa OTA chưa phát triển xong.</a:t>
            </a:r>
            <a:endParaRPr lang="vi-VN" sz="2200" kern="100">
              <a:effectLst/>
              <a:ea typeface="Calibri" panose="020F0502020204030204" pitchFamily="34" charset="0"/>
              <a:cs typeface="Arial" panose="020B0604020202020204" pitchFamily="34" charset="0"/>
            </a:endParaRPr>
          </a:p>
          <a:p>
            <a:pPr marL="342900" indent="-342900" algn="just">
              <a:buFont typeface="Wingdings" panose="05000000000000000000" pitchFamily="2" charset="2"/>
              <a:buChar char="v"/>
            </a:pPr>
            <a:endParaRPr lang="vi-VN" sz="2200" b="1" dirty="0">
              <a:latin typeface="Calibri" panose="020F0502020204030204" pitchFamily="34" charset="0"/>
              <a:cs typeface="Calibri" panose="020F0502020204030204" pitchFamily="34" charset="0"/>
            </a:endParaRPr>
          </a:p>
          <a:p>
            <a:pPr marL="285750" indent="-285750">
              <a:buFontTx/>
              <a:buChar char="-"/>
            </a:pPr>
            <a:endParaRPr lang="vi-V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1210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4. KẾT LUẬN VÀ HƯỚNG PHÁT TRIỂN</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6" name="TextBox 5">
            <a:extLst>
              <a:ext uri="{FF2B5EF4-FFF2-40B4-BE49-F238E27FC236}">
                <a16:creationId xmlns:a16="http://schemas.microsoft.com/office/drawing/2014/main" id="{C29C31F6-F49F-8934-02E6-AD7D7564FCAC}"/>
              </a:ext>
            </a:extLst>
          </p:cNvPr>
          <p:cNvSpPr txBox="1"/>
          <p:nvPr/>
        </p:nvSpPr>
        <p:spPr>
          <a:xfrm>
            <a:off x="1193800" y="1234961"/>
            <a:ext cx="9972040" cy="4234685"/>
          </a:xfrm>
          <a:prstGeom prst="rect">
            <a:avLst/>
          </a:prstGeom>
          <a:noFill/>
        </p:spPr>
        <p:txBody>
          <a:bodyPr wrap="square" rtlCol="0">
            <a:spAutoFit/>
          </a:bodyPr>
          <a:lstStyle/>
          <a:p>
            <a:pPr marL="285750" indent="-285750" algn="just">
              <a:buFont typeface="Wingdings" panose="05000000000000000000" pitchFamily="2" charset="2"/>
              <a:buChar char="q"/>
            </a:pPr>
            <a:r>
              <a:rPr lang="en-US" sz="2800" b="1" dirty="0">
                <a:solidFill>
                  <a:schemeClr val="accent5">
                    <a:lumMod val="75000"/>
                  </a:schemeClr>
                </a:solidFill>
                <a:cs typeface="Arial" panose="020B0604020202020204" pitchFamily="34" charset="0"/>
              </a:rPr>
              <a:t>Kết quả chung của đồ án</a:t>
            </a:r>
            <a:endParaRPr lang="vi-VN" sz="2800" b="1" dirty="0">
              <a:solidFill>
                <a:schemeClr val="accent5">
                  <a:lumMod val="75000"/>
                </a:schemeClr>
              </a:solidFill>
              <a:cs typeface="Arial" panose="020B0604020202020204" pitchFamily="34" charset="0"/>
            </a:endParaRPr>
          </a:p>
          <a:p>
            <a:pPr marL="342900" marR="0" lvl="0" indent="-342900" algn="just">
              <a:lnSpc>
                <a:spcPct val="115000"/>
              </a:lnSpc>
              <a:spcBef>
                <a:spcPts val="300"/>
              </a:spcBef>
              <a:spcAft>
                <a:spcPts val="0"/>
              </a:spcAft>
              <a:buFont typeface="Wingdings" panose="05000000000000000000" pitchFamily="2" charset="2"/>
              <a:buChar char="v"/>
            </a:pPr>
            <a:r>
              <a:rPr lang="en-US" sz="2400" kern="100">
                <a:effectLst/>
                <a:latin typeface="Calibri" panose="020F0502020204030204" pitchFamily="34" charset="0"/>
                <a:ea typeface="Calibri" panose="020F0502020204030204" pitchFamily="34" charset="0"/>
                <a:cs typeface="Calibri" panose="020F0502020204030204" pitchFamily="34" charset="0"/>
              </a:rPr>
              <a:t>Thiết kế thành công thiết bị: Bao gồm thiết kế mạch nguyên lý, thiết kế PCB, thiết kế giao diện quản lý và thiết kế cơ khí vỏ hộp cho thiết bị.</a:t>
            </a:r>
            <a:endParaRPr lang="vi-VN" sz="2400" kern="10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10000"/>
              </a:lnSpc>
              <a:buFont typeface="Wingdings" panose="05000000000000000000" pitchFamily="2" charset="2"/>
              <a:buChar char="v"/>
            </a:pPr>
            <a:r>
              <a:rPr lang="en-US" sz="2400">
                <a:solidFill>
                  <a:srgbClr val="000000"/>
                </a:solidFill>
                <a:latin typeface="Calibri" panose="020F0502020204030204" pitchFamily="34" charset="0"/>
                <a:ea typeface="Calibri" panose="020F0502020204030204" pitchFamily="34" charset="0"/>
                <a:cs typeface="Calibri" panose="020F0502020204030204" pitchFamily="34" charset="0"/>
              </a:rPr>
              <a:t>Lập </a:t>
            </a:r>
            <a:r>
              <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rPr>
              <a:t>trình firmware để thiết bị hoạt động theo những yêu cầu đã </a:t>
            </a:r>
            <a:r>
              <a:rPr lang="en-US" sz="2400">
                <a:solidFill>
                  <a:srgbClr val="000000"/>
                </a:solidFill>
                <a:latin typeface="Calibri" panose="020F0502020204030204" pitchFamily="34" charset="0"/>
                <a:ea typeface="Calibri" panose="020F0502020204030204" pitchFamily="34" charset="0"/>
                <a:cs typeface="Calibri" panose="020F0502020204030204" pitchFamily="34" charset="0"/>
              </a:rPr>
              <a:t>đặt ra, </a:t>
            </a:r>
            <a:r>
              <a:rPr lang="vi-VN" sz="2400">
                <a:effectLst/>
                <a:latin typeface="Calibri" panose="020F0502020204030204" pitchFamily="34" charset="0"/>
                <a:ea typeface="Calibri" panose="020F0502020204030204" pitchFamily="34" charset="0"/>
                <a:cs typeface="Calibri" panose="020F0502020204030204" pitchFamily="34" charset="0"/>
              </a:rPr>
              <a:t>đáp ứng được thời gian thực của hệ thống.</a:t>
            </a:r>
            <a:endPar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10000"/>
              </a:lnSpc>
              <a:buFont typeface="Wingdings" panose="05000000000000000000" pitchFamily="2" charset="2"/>
              <a:buChar char="v"/>
            </a:pPr>
            <a:r>
              <a:rPr lang="en-US" sz="2400" kern="100">
                <a:effectLst/>
                <a:latin typeface="Calibri" panose="020F0502020204030204" pitchFamily="34" charset="0"/>
                <a:ea typeface="Calibri" panose="020F0502020204030204" pitchFamily="34" charset="0"/>
                <a:cs typeface="Calibri" panose="020F0502020204030204" pitchFamily="34" charset="0"/>
              </a:rPr>
              <a:t>Hiểu rõ hơn về các giao thức MQTT, HTTP, CoAP,.., các chuẩn giao tiếp giữa MCU với các ngoại vi SPI, UART, I2C, RS232,...</a:t>
            </a:r>
          </a:p>
          <a:p>
            <a:pPr marL="342900" indent="-342900" algn="just">
              <a:lnSpc>
                <a:spcPct val="110000"/>
              </a:lnSpc>
              <a:buFont typeface="Wingdings" panose="05000000000000000000" pitchFamily="2" charset="2"/>
              <a:buChar char="v"/>
            </a:pPr>
            <a:r>
              <a:rPr lang="en-US" sz="2400" kern="100">
                <a:effectLst/>
                <a:latin typeface="Calibri" panose="020F0502020204030204" pitchFamily="34" charset="0"/>
                <a:ea typeface="Calibri" panose="020F0502020204030204" pitchFamily="34" charset="0"/>
                <a:cs typeface="Calibri" panose="020F0502020204030204" pitchFamily="34" charset="0"/>
              </a:rPr>
              <a:t>Đánh giá được điện năng tiêu thụ của từng khối và của cả hệ thống.</a:t>
            </a:r>
            <a:endParaRPr lang="vi-VN" sz="2400" kern="10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10000"/>
              </a:lnSpc>
              <a:buFont typeface="Wingdings" panose="05000000000000000000" pitchFamily="2" charset="2"/>
              <a:buChar char="v"/>
            </a:pPr>
            <a:r>
              <a:rPr lang="en-US" sz="2400">
                <a:solidFill>
                  <a:srgbClr val="000000"/>
                </a:solidFill>
                <a:latin typeface="Calibri" panose="020F0502020204030204" pitchFamily="34" charset="0"/>
                <a:ea typeface="Calibri" panose="020F0502020204030204" pitchFamily="34" charset="0"/>
                <a:cs typeface="Calibri" panose="020F0502020204030204" pitchFamily="34" charset="0"/>
              </a:rPr>
              <a:t>Nâng </a:t>
            </a:r>
            <a:r>
              <a:rPr lang="en-US" sz="2400" dirty="0">
                <a:solidFill>
                  <a:srgbClr val="000000"/>
                </a:solidFill>
                <a:latin typeface="Calibri" panose="020F0502020204030204" pitchFamily="34" charset="0"/>
                <a:ea typeface="Calibri" panose="020F0502020204030204" pitchFamily="34" charset="0"/>
                <a:cs typeface="Calibri" panose="020F0502020204030204" pitchFamily="34" charset="0"/>
              </a:rPr>
              <a:t>cao kỹ năng tìm kiếm tài liệu, tổng hợp thông tin, kĩ năng trình bày và viết báo cáo.</a:t>
            </a:r>
          </a:p>
        </p:txBody>
      </p:sp>
    </p:spTree>
    <p:extLst>
      <p:ext uri="{BB962C8B-B14F-4D97-AF65-F5344CB8AC3E}">
        <p14:creationId xmlns:p14="http://schemas.microsoft.com/office/powerpoint/2010/main" val="3082276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4. KẾT LUẬN VÀ HƯỚNG PHÁT TRIỂN</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47</a:t>
            </a:fld>
            <a:endParaRPr lang="en-US" dirty="0"/>
          </a:p>
        </p:txBody>
      </p:sp>
      <p:sp>
        <p:nvSpPr>
          <p:cNvPr id="5" name="TextBox 4">
            <a:extLst>
              <a:ext uri="{FF2B5EF4-FFF2-40B4-BE49-F238E27FC236}">
                <a16:creationId xmlns:a16="http://schemas.microsoft.com/office/drawing/2014/main" id="{507D30E3-A87A-BC39-38A2-927E7BC37852}"/>
              </a:ext>
            </a:extLst>
          </p:cNvPr>
          <p:cNvSpPr txBox="1"/>
          <p:nvPr/>
        </p:nvSpPr>
        <p:spPr>
          <a:xfrm>
            <a:off x="782320" y="1086373"/>
            <a:ext cx="10464800" cy="4868769"/>
          </a:xfrm>
          <a:prstGeom prst="rect">
            <a:avLst/>
          </a:prstGeom>
          <a:noFill/>
        </p:spPr>
        <p:txBody>
          <a:bodyPr wrap="square">
            <a:spAutoFit/>
          </a:bodyPr>
          <a:lstStyle/>
          <a:p>
            <a:pPr marL="342900" marR="0" indent="-342900" algn="just">
              <a:lnSpc>
                <a:spcPct val="115000"/>
              </a:lnSpc>
              <a:spcBef>
                <a:spcPts val="0"/>
              </a:spcBef>
              <a:spcAft>
                <a:spcPts val="800"/>
              </a:spcAft>
              <a:buFont typeface="Wingdings" panose="05000000000000000000" pitchFamily="2" charset="2"/>
              <a:buChar char="q"/>
            </a:pPr>
            <a:r>
              <a:rPr lang="vi-VN" sz="2800" b="1" kern="100">
                <a:solidFill>
                  <a:srgbClr val="0070C0"/>
                </a:solidFill>
                <a:effectLst/>
                <a:latin typeface="Calibri" panose="020F0502020204030204" pitchFamily="34" charset="0"/>
                <a:ea typeface="Calibri" panose="020F0502020204030204" pitchFamily="34" charset="0"/>
                <a:cs typeface="Calibri" panose="020F0502020204030204" pitchFamily="34" charset="0"/>
              </a:rPr>
              <a:t>Hướng phát triển trong tương lai</a:t>
            </a:r>
          </a:p>
          <a:p>
            <a:pPr marL="285750" marR="0" indent="-285750" algn="just">
              <a:lnSpc>
                <a:spcPct val="115000"/>
              </a:lnSpc>
              <a:spcBef>
                <a:spcPts val="0"/>
              </a:spcBef>
              <a:spcAft>
                <a:spcPts val="800"/>
              </a:spcAft>
              <a:buFont typeface="Wingdings" panose="05000000000000000000" pitchFamily="2" charset="2"/>
              <a:buChar char="Ø"/>
            </a:pPr>
            <a:r>
              <a:rPr lang="vi-VN" sz="2200" kern="100">
                <a:effectLst/>
                <a:latin typeface="Calibri" panose="020F0502020204030204" pitchFamily="34" charset="0"/>
                <a:ea typeface="Calibri" panose="020F0502020204030204" pitchFamily="34" charset="0"/>
                <a:cs typeface="Calibri" panose="020F0502020204030204" pitchFamily="34" charset="0"/>
              </a:rPr>
              <a:t>Tiếp tục hoàn thành các chức năng đã đặt ra, cụ thể là chức năng truyền dữ liệu bị mất khi thiết bị khôi phục kết nối với server. Hoàn thiện chức năng </a:t>
            </a:r>
            <a:r>
              <a:rPr lang="en-US" sz="2200" kern="100">
                <a:effectLst/>
                <a:latin typeface="Calibri" panose="020F0502020204030204" pitchFamily="34" charset="0"/>
                <a:ea typeface="Calibri" panose="020F0502020204030204" pitchFamily="34" charset="0"/>
                <a:cs typeface="Calibri" panose="020F0502020204030204" pitchFamily="34" charset="0"/>
              </a:rPr>
              <a:t>lưu trữ và cập nhật firmware từ xa OTA. </a:t>
            </a:r>
            <a:endParaRPr lang="vi-VN" sz="2200" kern="10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lnSpc>
                <a:spcPct val="115000"/>
              </a:lnSpc>
              <a:spcBef>
                <a:spcPts val="0"/>
              </a:spcBef>
              <a:spcAft>
                <a:spcPts val="800"/>
              </a:spcAft>
              <a:buFont typeface="Wingdings" panose="05000000000000000000" pitchFamily="2" charset="2"/>
              <a:buChar char="Ø"/>
            </a:pPr>
            <a:r>
              <a:rPr lang="en-US" sz="2200" kern="100">
                <a:effectLst/>
                <a:latin typeface="Calibri" panose="020F0502020204030204" pitchFamily="34" charset="0"/>
                <a:ea typeface="Calibri" panose="020F0502020204030204" pitchFamily="34" charset="0"/>
                <a:cs typeface="Calibri" panose="020F0502020204030204" pitchFamily="34" charset="0"/>
              </a:rPr>
              <a:t>Nghiên cứu và xem xét các thông số cần đo trong công trường để từ đó có thể thiết kế thiết bị đáp ứng được rộng rãi trong môi trường đó. </a:t>
            </a:r>
            <a:endParaRPr lang="vi-VN" sz="2200" kern="10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lnSpc>
                <a:spcPct val="115000"/>
              </a:lnSpc>
              <a:spcBef>
                <a:spcPts val="0"/>
              </a:spcBef>
              <a:spcAft>
                <a:spcPts val="800"/>
              </a:spcAft>
              <a:buFont typeface="Wingdings" panose="05000000000000000000" pitchFamily="2" charset="2"/>
              <a:buChar char="Ø"/>
            </a:pPr>
            <a:r>
              <a:rPr lang="en-US" sz="2200" kern="100">
                <a:effectLst/>
                <a:latin typeface="Calibri" panose="020F0502020204030204" pitchFamily="34" charset="0"/>
                <a:ea typeface="Calibri" panose="020F0502020204030204" pitchFamily="34" charset="0"/>
                <a:cs typeface="Calibri" panose="020F0502020204030204" pitchFamily="34" charset="0"/>
              </a:rPr>
              <a:t>Phát triển thêm chức năng đo tốc độ bằng cảm biến tiệm cận phòng trường hợp mất kết nối GPS. Thiết kế bánh răng phù hợp có thể gắn vào trục quay của xe để đo tốc độ bằng cách đo các xung từ cảm biến tiệm cận.</a:t>
            </a:r>
            <a:endParaRPr lang="vi-VN" sz="2200" kern="10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just">
              <a:lnSpc>
                <a:spcPct val="115000"/>
              </a:lnSpc>
              <a:spcBef>
                <a:spcPts val="0"/>
              </a:spcBef>
              <a:spcAft>
                <a:spcPts val="800"/>
              </a:spcAft>
              <a:buFont typeface="Wingdings" panose="05000000000000000000" pitchFamily="2" charset="2"/>
              <a:buChar char="Ø"/>
            </a:pPr>
            <a:r>
              <a:rPr lang="en-US" sz="2200" kern="100">
                <a:effectLst/>
                <a:latin typeface="Calibri" panose="020F0502020204030204" pitchFamily="34" charset="0"/>
                <a:ea typeface="Calibri" panose="020F0502020204030204" pitchFamily="34" charset="0"/>
                <a:cs typeface="Calibri" panose="020F0502020204030204" pitchFamily="34" charset="0"/>
              </a:rPr>
              <a:t>Tối ưu kích thước PCB và hộp cơ khí để giúp thiết bị nhỏ gọn hơn và tránh trường hợp nhiệt độ ảnh hưởng tới tín hiệu.</a:t>
            </a:r>
            <a:endParaRPr lang="vi-VN" sz="2200" kern="10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8278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VIDEO DEMO</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48</a:t>
            </a:fld>
            <a:endParaRPr lang="en-US" dirty="0"/>
          </a:p>
        </p:txBody>
      </p:sp>
    </p:spTree>
    <p:extLst>
      <p:ext uri="{BB962C8B-B14F-4D97-AF65-F5344CB8AC3E}">
        <p14:creationId xmlns:p14="http://schemas.microsoft.com/office/powerpoint/2010/main" val="3967702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4389120" y="2600140"/>
            <a:ext cx="7670800" cy="1730112"/>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4800">
                <a:latin typeface="+mn-lt"/>
              </a:rPr>
              <a:t>Em xin cảm ơn thầy cô và mọi người đã lắng nghe!</a:t>
            </a:r>
            <a:endParaRPr lang="en-US" sz="4800" dirty="0">
              <a:latin typeface="+mn-lt"/>
            </a:endParaRP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49</a:t>
            </a:fld>
            <a:endParaRPr lang="en-US"/>
          </a:p>
        </p:txBody>
      </p:sp>
    </p:spTree>
    <p:extLst>
      <p:ext uri="{BB962C8B-B14F-4D97-AF65-F5344CB8AC3E}">
        <p14:creationId xmlns:p14="http://schemas.microsoft.com/office/powerpoint/2010/main" val="279062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1. TỔNG QUAN ĐỀ TÀI</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dirty="0"/>
          </a:p>
        </p:txBody>
      </p:sp>
      <p:pic>
        <p:nvPicPr>
          <p:cNvPr id="9" name="Picture 8" descr="A calendar with people standing on ladders and a clock&#10;&#10;Description automatically generated">
            <a:extLst>
              <a:ext uri="{FF2B5EF4-FFF2-40B4-BE49-F238E27FC236}">
                <a16:creationId xmlns:a16="http://schemas.microsoft.com/office/drawing/2014/main" id="{90664D55-96A3-ADF0-7756-7EB91982C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284" y="3078804"/>
            <a:ext cx="4471648" cy="2987330"/>
          </a:xfrm>
          <a:prstGeom prst="rect">
            <a:avLst/>
          </a:prstGeom>
        </p:spPr>
      </p:pic>
      <p:pic>
        <p:nvPicPr>
          <p:cNvPr id="21" name="Picture 20" descr="A group of women wearing safety vests and helmets&#10;&#10;Description automatically generated">
            <a:extLst>
              <a:ext uri="{FF2B5EF4-FFF2-40B4-BE49-F238E27FC236}">
                <a16:creationId xmlns:a16="http://schemas.microsoft.com/office/drawing/2014/main" id="{B65449F6-D345-1313-D315-54974CF12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27" y="1564661"/>
            <a:ext cx="7202357" cy="4501473"/>
          </a:xfrm>
          <a:prstGeom prst="rect">
            <a:avLst/>
          </a:prstGeom>
        </p:spPr>
      </p:pic>
      <p:pic>
        <p:nvPicPr>
          <p:cNvPr id="23" name="Picture 22" descr="A group of trucks parked on a road&#10;&#10;Description automatically generated">
            <a:extLst>
              <a:ext uri="{FF2B5EF4-FFF2-40B4-BE49-F238E27FC236}">
                <a16:creationId xmlns:a16="http://schemas.microsoft.com/office/drawing/2014/main" id="{FCC1D797-0EDA-C568-CF1C-9596F4F34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7366" y="1564661"/>
            <a:ext cx="4219999" cy="2193612"/>
          </a:xfrm>
          <a:prstGeom prst="rect">
            <a:avLst/>
          </a:prstGeom>
        </p:spPr>
      </p:pic>
      <p:sp>
        <p:nvSpPr>
          <p:cNvPr id="24" name="TextBox 23">
            <a:extLst>
              <a:ext uri="{FF2B5EF4-FFF2-40B4-BE49-F238E27FC236}">
                <a16:creationId xmlns:a16="http://schemas.microsoft.com/office/drawing/2014/main" id="{CE4CE7EA-0C29-62D7-A395-9C6C743FE4A3}"/>
              </a:ext>
            </a:extLst>
          </p:cNvPr>
          <p:cNvSpPr txBox="1"/>
          <p:nvPr/>
        </p:nvSpPr>
        <p:spPr>
          <a:xfrm>
            <a:off x="680720" y="913597"/>
            <a:ext cx="4876800" cy="461665"/>
          </a:xfrm>
          <a:prstGeom prst="rect">
            <a:avLst/>
          </a:prstGeom>
          <a:noFill/>
        </p:spPr>
        <p:txBody>
          <a:bodyPr wrap="square" rtlCol="0">
            <a:spAutoFit/>
          </a:bodyPr>
          <a:lstStyle/>
          <a:p>
            <a:pPr marL="342900" indent="-342900">
              <a:buFont typeface="Arial" panose="020B0604020202020204" pitchFamily="34" charset="0"/>
              <a:buChar char="•"/>
            </a:pPr>
            <a:r>
              <a:rPr lang="vi-VN" sz="2400"/>
              <a:t>Đặt vấn đề</a:t>
            </a:r>
          </a:p>
        </p:txBody>
      </p:sp>
    </p:spTree>
    <p:extLst>
      <p:ext uri="{BB962C8B-B14F-4D97-AF65-F5344CB8AC3E}">
        <p14:creationId xmlns:p14="http://schemas.microsoft.com/office/powerpoint/2010/main" val="337857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1. TỔNG QUAN ĐỀ TÀI</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4" name="TextBox 3">
            <a:extLst>
              <a:ext uri="{FF2B5EF4-FFF2-40B4-BE49-F238E27FC236}">
                <a16:creationId xmlns:a16="http://schemas.microsoft.com/office/drawing/2014/main" id="{F1AE15E0-0F85-12F4-C456-612DA9AF6F46}"/>
              </a:ext>
            </a:extLst>
          </p:cNvPr>
          <p:cNvSpPr txBox="1"/>
          <p:nvPr/>
        </p:nvSpPr>
        <p:spPr>
          <a:xfrm>
            <a:off x="1246300" y="5996548"/>
            <a:ext cx="8100900" cy="369332"/>
          </a:xfrm>
          <a:prstGeom prst="rect">
            <a:avLst/>
          </a:prstGeom>
          <a:noFill/>
        </p:spPr>
        <p:txBody>
          <a:bodyPr wrap="square" rtlCol="0">
            <a:spAutoFit/>
          </a:bodyPr>
          <a:lstStyle/>
          <a:p>
            <a:r>
              <a:rPr lang="en-US" b="1" i="1" dirty="0">
                <a:solidFill>
                  <a:srgbClr val="7030A0"/>
                </a:solidFill>
                <a:latin typeface="Arial" panose="020B0604020202020204" pitchFamily="34" charset="0"/>
                <a:cs typeface="Arial" panose="020B0604020202020204" pitchFamily="34" charset="0"/>
              </a:rPr>
              <a:t>Hình ảnh minh họa những lợi ích của một hệ thống quản lý, giám sát xe</a:t>
            </a:r>
          </a:p>
        </p:txBody>
      </p:sp>
      <p:sp>
        <p:nvSpPr>
          <p:cNvPr id="5" name="TextBox 4">
            <a:extLst>
              <a:ext uri="{FF2B5EF4-FFF2-40B4-BE49-F238E27FC236}">
                <a16:creationId xmlns:a16="http://schemas.microsoft.com/office/drawing/2014/main" id="{171E76C8-F94F-AF0A-9C31-B4D4142EFE67}"/>
              </a:ext>
            </a:extLst>
          </p:cNvPr>
          <p:cNvSpPr txBox="1"/>
          <p:nvPr/>
        </p:nvSpPr>
        <p:spPr>
          <a:xfrm>
            <a:off x="10026146" y="4753374"/>
            <a:ext cx="1749482" cy="73866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Hơn 200 xe</a:t>
            </a:r>
          </a:p>
          <a:p>
            <a:pPr marL="285750" indent="-285750">
              <a:buFont typeface="Arial" panose="020B0604020202020204" pitchFamily="34" charset="0"/>
              <a:buChar char="•"/>
            </a:pPr>
            <a:r>
              <a:rPr lang="en-US" sz="1400" b="1" dirty="0"/>
              <a:t>Dự án rộng khắp cả nước</a:t>
            </a:r>
          </a:p>
        </p:txBody>
      </p:sp>
      <p:sp>
        <p:nvSpPr>
          <p:cNvPr id="7" name="Rectangle 6">
            <a:extLst>
              <a:ext uri="{FF2B5EF4-FFF2-40B4-BE49-F238E27FC236}">
                <a16:creationId xmlns:a16="http://schemas.microsoft.com/office/drawing/2014/main" id="{6C891B49-1736-E052-30A8-3256AD2649D8}"/>
              </a:ext>
            </a:extLst>
          </p:cNvPr>
          <p:cNvSpPr/>
          <p:nvPr/>
        </p:nvSpPr>
        <p:spPr>
          <a:xfrm>
            <a:off x="1978720" y="4729584"/>
            <a:ext cx="237626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Hệ thống thông báo &amp; cảnh báo</a:t>
            </a:r>
          </a:p>
        </p:txBody>
      </p:sp>
      <p:grpSp>
        <p:nvGrpSpPr>
          <p:cNvPr id="8" name="Group 7">
            <a:extLst>
              <a:ext uri="{FF2B5EF4-FFF2-40B4-BE49-F238E27FC236}">
                <a16:creationId xmlns:a16="http://schemas.microsoft.com/office/drawing/2014/main" id="{80A1F8DB-0B80-C5BB-ECB9-8D4B810E4EB9}"/>
              </a:ext>
            </a:extLst>
          </p:cNvPr>
          <p:cNvGrpSpPr/>
          <p:nvPr/>
        </p:nvGrpSpPr>
        <p:grpSpPr>
          <a:xfrm>
            <a:off x="858702" y="973542"/>
            <a:ext cx="8833623" cy="5071323"/>
            <a:chOff x="1726873" y="1340768"/>
            <a:chExt cx="8833623" cy="5071323"/>
          </a:xfrm>
        </p:grpSpPr>
        <p:pic>
          <p:nvPicPr>
            <p:cNvPr id="9" name="Picture 2" descr="Automotive Fleet Management market to record an exponential CAGR by 2025  details shared in report - WhaTech">
              <a:extLst>
                <a:ext uri="{FF2B5EF4-FFF2-40B4-BE49-F238E27FC236}">
                  <a16:creationId xmlns:a16="http://schemas.microsoft.com/office/drawing/2014/main" id="{D2D4867C-F632-4BA0-790A-576E8EFDC8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63102" y="1340768"/>
              <a:ext cx="8465796" cy="46985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A01DB9-4B59-B525-04F0-96CF3A7C5457}"/>
                </a:ext>
              </a:extLst>
            </p:cNvPr>
            <p:cNvSpPr/>
            <p:nvPr/>
          </p:nvSpPr>
          <p:spPr>
            <a:xfrm>
              <a:off x="3359696" y="5859264"/>
              <a:ext cx="237626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Phân bổ xe &amp; tài xế</a:t>
              </a:r>
            </a:p>
          </p:txBody>
        </p:sp>
        <p:sp>
          <p:nvSpPr>
            <p:cNvPr id="11" name="Rectangle 10">
              <a:extLst>
                <a:ext uri="{FF2B5EF4-FFF2-40B4-BE49-F238E27FC236}">
                  <a16:creationId xmlns:a16="http://schemas.microsoft.com/office/drawing/2014/main" id="{3C83373D-90D3-3163-23B1-D1A3DCDD3384}"/>
                </a:ext>
              </a:extLst>
            </p:cNvPr>
            <p:cNvSpPr/>
            <p:nvPr/>
          </p:nvSpPr>
          <p:spPr>
            <a:xfrm>
              <a:off x="7176120" y="5845620"/>
              <a:ext cx="187220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Theo dõi vị trí</a:t>
              </a:r>
            </a:p>
          </p:txBody>
        </p:sp>
        <p:sp>
          <p:nvSpPr>
            <p:cNvPr id="12" name="Rectangle 11">
              <a:extLst>
                <a:ext uri="{FF2B5EF4-FFF2-40B4-BE49-F238E27FC236}">
                  <a16:creationId xmlns:a16="http://schemas.microsoft.com/office/drawing/2014/main" id="{2E4A3F19-2F75-F8C3-1AD1-8281193D0979}"/>
                </a:ext>
              </a:extLst>
            </p:cNvPr>
            <p:cNvSpPr/>
            <p:nvPr/>
          </p:nvSpPr>
          <p:spPr>
            <a:xfrm>
              <a:off x="8456690" y="4653136"/>
              <a:ext cx="210380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Bảo trì &amp; bảo dưỡng</a:t>
              </a:r>
            </a:p>
          </p:txBody>
        </p:sp>
        <p:sp>
          <p:nvSpPr>
            <p:cNvPr id="13" name="Rectangle 12">
              <a:extLst>
                <a:ext uri="{FF2B5EF4-FFF2-40B4-BE49-F238E27FC236}">
                  <a16:creationId xmlns:a16="http://schemas.microsoft.com/office/drawing/2014/main" id="{8B3B6F0A-2FDA-8624-EE0F-388B57DB2814}"/>
                </a:ext>
              </a:extLst>
            </p:cNvPr>
            <p:cNvSpPr/>
            <p:nvPr/>
          </p:nvSpPr>
          <p:spPr>
            <a:xfrm>
              <a:off x="2783632" y="2348880"/>
              <a:ext cx="237626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Tai nạn, sự cố, vi phạm</a:t>
              </a:r>
            </a:p>
          </p:txBody>
        </p:sp>
        <p:sp>
          <p:nvSpPr>
            <p:cNvPr id="14" name="Rectangle 13">
              <a:extLst>
                <a:ext uri="{FF2B5EF4-FFF2-40B4-BE49-F238E27FC236}">
                  <a16:creationId xmlns:a16="http://schemas.microsoft.com/office/drawing/2014/main" id="{EDCC0260-9300-A25A-76BB-09B3517D0CCE}"/>
                </a:ext>
              </a:extLst>
            </p:cNvPr>
            <p:cNvSpPr/>
            <p:nvPr/>
          </p:nvSpPr>
          <p:spPr>
            <a:xfrm>
              <a:off x="1863102" y="3690026"/>
              <a:ext cx="210380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Quản lý nhiên liệu</a:t>
              </a:r>
            </a:p>
          </p:txBody>
        </p:sp>
        <p:sp>
          <p:nvSpPr>
            <p:cNvPr id="15" name="Rectangle 14">
              <a:extLst>
                <a:ext uri="{FF2B5EF4-FFF2-40B4-BE49-F238E27FC236}">
                  <a16:creationId xmlns:a16="http://schemas.microsoft.com/office/drawing/2014/main" id="{3E59AA87-6FDD-7706-E4EB-FABFFFF8C25D}"/>
                </a:ext>
              </a:extLst>
            </p:cNvPr>
            <p:cNvSpPr/>
            <p:nvPr/>
          </p:nvSpPr>
          <p:spPr>
            <a:xfrm>
              <a:off x="5538866" y="6052051"/>
              <a:ext cx="187220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Nhật ký</a:t>
              </a:r>
            </a:p>
          </p:txBody>
        </p:sp>
        <p:sp>
          <p:nvSpPr>
            <p:cNvPr id="16" name="Rectangle 15">
              <a:extLst>
                <a:ext uri="{FF2B5EF4-FFF2-40B4-BE49-F238E27FC236}">
                  <a16:creationId xmlns:a16="http://schemas.microsoft.com/office/drawing/2014/main" id="{DC7F7ECD-6F34-83FA-C11D-B08C7DB62D05}"/>
                </a:ext>
              </a:extLst>
            </p:cNvPr>
            <p:cNvSpPr/>
            <p:nvPr/>
          </p:nvSpPr>
          <p:spPr>
            <a:xfrm>
              <a:off x="8418363" y="3248980"/>
              <a:ext cx="161532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Tài liệu</a:t>
              </a:r>
            </a:p>
          </p:txBody>
        </p:sp>
        <p:sp>
          <p:nvSpPr>
            <p:cNvPr id="17" name="Rectangle 16">
              <a:extLst>
                <a:ext uri="{FF2B5EF4-FFF2-40B4-BE49-F238E27FC236}">
                  <a16:creationId xmlns:a16="http://schemas.microsoft.com/office/drawing/2014/main" id="{1CBD1FF8-A496-B448-96BF-06493D07AA29}"/>
                </a:ext>
              </a:extLst>
            </p:cNvPr>
            <p:cNvSpPr/>
            <p:nvPr/>
          </p:nvSpPr>
          <p:spPr>
            <a:xfrm>
              <a:off x="4928298" y="1931864"/>
              <a:ext cx="174376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Đăng kí/gia hạn</a:t>
              </a:r>
            </a:p>
          </p:txBody>
        </p:sp>
        <p:sp>
          <p:nvSpPr>
            <p:cNvPr id="18" name="Rectangle 17">
              <a:extLst>
                <a:ext uri="{FF2B5EF4-FFF2-40B4-BE49-F238E27FC236}">
                  <a16:creationId xmlns:a16="http://schemas.microsoft.com/office/drawing/2014/main" id="{2D4195AE-3520-B50C-437C-860106F17740}"/>
                </a:ext>
              </a:extLst>
            </p:cNvPr>
            <p:cNvSpPr/>
            <p:nvPr/>
          </p:nvSpPr>
          <p:spPr>
            <a:xfrm>
              <a:off x="6692494" y="2388363"/>
              <a:ext cx="210380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Đảm bảo chất lượng</a:t>
              </a:r>
            </a:p>
          </p:txBody>
        </p:sp>
        <p:sp>
          <p:nvSpPr>
            <p:cNvPr id="19" name="Rectangle 18">
              <a:extLst>
                <a:ext uri="{FF2B5EF4-FFF2-40B4-BE49-F238E27FC236}">
                  <a16:creationId xmlns:a16="http://schemas.microsoft.com/office/drawing/2014/main" id="{AE2924C4-F24A-7DA5-6B1F-DBF22CD4C2C4}"/>
                </a:ext>
              </a:extLst>
            </p:cNvPr>
            <p:cNvSpPr/>
            <p:nvPr/>
          </p:nvSpPr>
          <p:spPr>
            <a:xfrm>
              <a:off x="1726873" y="5085474"/>
              <a:ext cx="237626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ysClr val="windowText" lastClr="000000"/>
                  </a:solidFill>
                </a:rPr>
                <a:t>Thông báo &amp; cảnh báo</a:t>
              </a:r>
            </a:p>
          </p:txBody>
        </p:sp>
      </p:grpSp>
      <p:pic>
        <p:nvPicPr>
          <p:cNvPr id="20" name="Picture 4" descr="DPG : Công ty Cổ phần Đạt Phương | Tin tức và dữ liệu doanh nghiệp |  CafeF.vn">
            <a:extLst>
              <a:ext uri="{FF2B5EF4-FFF2-40B4-BE49-F238E27FC236}">
                <a16:creationId xmlns:a16="http://schemas.microsoft.com/office/drawing/2014/main" id="{2BFE77B7-672D-7C98-9917-9B2B3DBF4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6800" y="2988600"/>
            <a:ext cx="1943100" cy="1657350"/>
          </a:xfrm>
          <a:prstGeom prst="round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5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1. TỔNG QUAN ĐỀ TÀI</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22" name="TextBox 21">
            <a:extLst>
              <a:ext uri="{FF2B5EF4-FFF2-40B4-BE49-F238E27FC236}">
                <a16:creationId xmlns:a16="http://schemas.microsoft.com/office/drawing/2014/main" id="{3BA75F60-D93E-3DD7-5D88-3B39CC066589}"/>
              </a:ext>
            </a:extLst>
          </p:cNvPr>
          <p:cNvSpPr txBox="1"/>
          <p:nvPr/>
        </p:nvSpPr>
        <p:spPr>
          <a:xfrm>
            <a:off x="802640" y="1043285"/>
            <a:ext cx="4876800" cy="461665"/>
          </a:xfrm>
          <a:prstGeom prst="rect">
            <a:avLst/>
          </a:prstGeom>
          <a:noFill/>
        </p:spPr>
        <p:txBody>
          <a:bodyPr wrap="square" rtlCol="0">
            <a:spAutoFit/>
          </a:bodyPr>
          <a:lstStyle/>
          <a:p>
            <a:pPr marL="342900" indent="-342900">
              <a:buFont typeface="Arial" panose="020B0604020202020204" pitchFamily="34" charset="0"/>
              <a:buChar char="•"/>
            </a:pPr>
            <a:r>
              <a:rPr lang="vi-VN" sz="2400"/>
              <a:t>Các hệ thống hiện có</a:t>
            </a:r>
          </a:p>
        </p:txBody>
      </p:sp>
      <p:pic>
        <p:nvPicPr>
          <p:cNvPr id="1026" name="Picture 2" descr="Trimble Solutions Corporation | Drupal.org">
            <a:extLst>
              <a:ext uri="{FF2B5EF4-FFF2-40B4-BE49-F238E27FC236}">
                <a16:creationId xmlns:a16="http://schemas.microsoft.com/office/drawing/2014/main" id="{ABC94160-FF99-A9BE-B3BD-6C902290C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690" y="3996075"/>
            <a:ext cx="4476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ới thiệu về văn hóa doanh nghiệp của Vietglobal -">
            <a:extLst>
              <a:ext uri="{FF2B5EF4-FFF2-40B4-BE49-F238E27FC236}">
                <a16:creationId xmlns:a16="http://schemas.microsoft.com/office/drawing/2014/main" id="{18AF1542-308B-F8A6-CD18-B01F4721E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404" y="1999594"/>
            <a:ext cx="3474251" cy="14294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letrac Navman Automotive – Home | Teletrac Navman Automotive">
            <a:extLst>
              <a:ext uri="{FF2B5EF4-FFF2-40B4-BE49-F238E27FC236}">
                <a16:creationId xmlns:a16="http://schemas.microsoft.com/office/drawing/2014/main" id="{32AA101E-21BD-5A06-D9FC-520F82B5F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6988" y="3777634"/>
            <a:ext cx="4039046" cy="2261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TRACKING HỘP ĐEN GIÁM SÁT HÀNH TRÌNH - Viễn Thông Viettel Tây Ninh">
            <a:extLst>
              <a:ext uri="{FF2B5EF4-FFF2-40B4-BE49-F238E27FC236}">
                <a16:creationId xmlns:a16="http://schemas.microsoft.com/office/drawing/2014/main" id="{A8570A14-144B-1682-7813-7576A2622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6988" y="1718310"/>
            <a:ext cx="4039046" cy="216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00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vi-VN"/>
              <a:t>1. TỔNG QUAN ĐỀ TÀI</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4" name="TextBox 3">
            <a:extLst>
              <a:ext uri="{FF2B5EF4-FFF2-40B4-BE49-F238E27FC236}">
                <a16:creationId xmlns:a16="http://schemas.microsoft.com/office/drawing/2014/main" id="{BCFCCDAC-AE65-03C0-7E2A-D3DA62970126}"/>
              </a:ext>
            </a:extLst>
          </p:cNvPr>
          <p:cNvSpPr txBox="1"/>
          <p:nvPr/>
        </p:nvSpPr>
        <p:spPr>
          <a:xfrm>
            <a:off x="802640" y="1043285"/>
            <a:ext cx="10292080" cy="461665"/>
          </a:xfrm>
          <a:prstGeom prst="rect">
            <a:avLst/>
          </a:prstGeom>
          <a:noFill/>
        </p:spPr>
        <p:txBody>
          <a:bodyPr wrap="square" rtlCol="0">
            <a:spAutoFit/>
          </a:bodyPr>
          <a:lstStyle/>
          <a:p>
            <a:pPr marL="342900" indent="-342900">
              <a:buFont typeface="Arial" panose="020B0604020202020204" pitchFamily="34" charset="0"/>
              <a:buChar char="•"/>
            </a:pPr>
            <a:r>
              <a:rPr lang="vi-VN" sz="2400"/>
              <a:t>Hệ thống giám sát hành trình của xe khách và xe vận tải</a:t>
            </a:r>
          </a:p>
        </p:txBody>
      </p:sp>
      <p:pic>
        <p:nvPicPr>
          <p:cNvPr id="5" name="Hình ảnh 14">
            <a:extLst>
              <a:ext uri="{FF2B5EF4-FFF2-40B4-BE49-F238E27FC236}">
                <a16:creationId xmlns:a16="http://schemas.microsoft.com/office/drawing/2014/main" id="{45A65B74-D31B-A3DC-D069-DE4F3CF3DFCB}"/>
              </a:ext>
            </a:extLst>
          </p:cNvPr>
          <p:cNvPicPr>
            <a:picLocks noChangeAspect="1"/>
          </p:cNvPicPr>
          <p:nvPr/>
        </p:nvPicPr>
        <p:blipFill>
          <a:blip r:embed="rId3"/>
          <a:stretch>
            <a:fillRect/>
          </a:stretch>
        </p:blipFill>
        <p:spPr>
          <a:xfrm>
            <a:off x="1676400" y="1824605"/>
            <a:ext cx="4062336" cy="3208789"/>
          </a:xfrm>
          <a:prstGeom prst="rect">
            <a:avLst/>
          </a:prstGeom>
        </p:spPr>
      </p:pic>
      <p:pic>
        <p:nvPicPr>
          <p:cNvPr id="7" name="Picture 6">
            <a:extLst>
              <a:ext uri="{FF2B5EF4-FFF2-40B4-BE49-F238E27FC236}">
                <a16:creationId xmlns:a16="http://schemas.microsoft.com/office/drawing/2014/main" id="{01CDE50C-7D12-4995-D49C-AC1846E86A95}"/>
              </a:ext>
            </a:extLst>
          </p:cNvPr>
          <p:cNvPicPr>
            <a:picLocks noChangeAspect="1"/>
          </p:cNvPicPr>
          <p:nvPr/>
        </p:nvPicPr>
        <p:blipFill>
          <a:blip r:embed="rId4"/>
          <a:stretch>
            <a:fillRect/>
          </a:stretch>
        </p:blipFill>
        <p:spPr>
          <a:xfrm>
            <a:off x="5867400" y="1828793"/>
            <a:ext cx="4278385" cy="3208788"/>
          </a:xfrm>
          <a:prstGeom prst="rect">
            <a:avLst/>
          </a:prstGeom>
        </p:spPr>
      </p:pic>
      <p:sp>
        <p:nvSpPr>
          <p:cNvPr id="8" name="Arrow: Right 7">
            <a:extLst>
              <a:ext uri="{FF2B5EF4-FFF2-40B4-BE49-F238E27FC236}">
                <a16:creationId xmlns:a16="http://schemas.microsoft.com/office/drawing/2014/main" id="{93964202-E8ED-C783-4FFC-711BFFE51A99}"/>
              </a:ext>
            </a:extLst>
          </p:cNvPr>
          <p:cNvSpPr/>
          <p:nvPr/>
        </p:nvSpPr>
        <p:spPr>
          <a:xfrm>
            <a:off x="2148786" y="5397755"/>
            <a:ext cx="609600" cy="807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36A0DCB1-50EB-4DFB-BEDF-8F2A88F7A1F3}"/>
              </a:ext>
            </a:extLst>
          </p:cNvPr>
          <p:cNvSpPr/>
          <p:nvPr/>
        </p:nvSpPr>
        <p:spPr>
          <a:xfrm>
            <a:off x="2909949" y="5454603"/>
            <a:ext cx="7058526" cy="693965"/>
          </a:xfrm>
          <a:custGeom>
            <a:avLst/>
            <a:gdLst>
              <a:gd name="connsiteX0" fmla="*/ 0 w 7058526"/>
              <a:gd name="connsiteY0" fmla="*/ 0 h 693965"/>
              <a:gd name="connsiteX1" fmla="*/ 729381 w 7058526"/>
              <a:gd name="connsiteY1" fmla="*/ 0 h 693965"/>
              <a:gd name="connsiteX2" fmla="*/ 1458762 w 7058526"/>
              <a:gd name="connsiteY2" fmla="*/ 0 h 693965"/>
              <a:gd name="connsiteX3" fmla="*/ 2046973 w 7058526"/>
              <a:gd name="connsiteY3" fmla="*/ 0 h 693965"/>
              <a:gd name="connsiteX4" fmla="*/ 2705768 w 7058526"/>
              <a:gd name="connsiteY4" fmla="*/ 0 h 693965"/>
              <a:gd name="connsiteX5" fmla="*/ 3223394 w 7058526"/>
              <a:gd name="connsiteY5" fmla="*/ 0 h 693965"/>
              <a:gd name="connsiteX6" fmla="*/ 3811604 w 7058526"/>
              <a:gd name="connsiteY6" fmla="*/ 0 h 693965"/>
              <a:gd name="connsiteX7" fmla="*/ 4540985 w 7058526"/>
              <a:gd name="connsiteY7" fmla="*/ 0 h 693965"/>
              <a:gd name="connsiteX8" fmla="*/ 4988025 w 7058526"/>
              <a:gd name="connsiteY8" fmla="*/ 0 h 693965"/>
              <a:gd name="connsiteX9" fmla="*/ 5646821 w 7058526"/>
              <a:gd name="connsiteY9" fmla="*/ 0 h 693965"/>
              <a:gd name="connsiteX10" fmla="*/ 6093861 w 7058526"/>
              <a:gd name="connsiteY10" fmla="*/ 0 h 693965"/>
              <a:gd name="connsiteX11" fmla="*/ 7058526 w 7058526"/>
              <a:gd name="connsiteY11" fmla="*/ 0 h 693965"/>
              <a:gd name="connsiteX12" fmla="*/ 7058526 w 7058526"/>
              <a:gd name="connsiteY12" fmla="*/ 353922 h 693965"/>
              <a:gd name="connsiteX13" fmla="*/ 7058526 w 7058526"/>
              <a:gd name="connsiteY13" fmla="*/ 693965 h 693965"/>
              <a:gd name="connsiteX14" fmla="*/ 6329145 w 7058526"/>
              <a:gd name="connsiteY14" fmla="*/ 693965 h 693965"/>
              <a:gd name="connsiteX15" fmla="*/ 5740934 w 7058526"/>
              <a:gd name="connsiteY15" fmla="*/ 693965 h 693965"/>
              <a:gd name="connsiteX16" fmla="*/ 5152724 w 7058526"/>
              <a:gd name="connsiteY16" fmla="*/ 693965 h 693965"/>
              <a:gd name="connsiteX17" fmla="*/ 4564513 w 7058526"/>
              <a:gd name="connsiteY17" fmla="*/ 693965 h 693965"/>
              <a:gd name="connsiteX18" fmla="*/ 3976303 w 7058526"/>
              <a:gd name="connsiteY18" fmla="*/ 693965 h 693965"/>
              <a:gd name="connsiteX19" fmla="*/ 3458678 w 7058526"/>
              <a:gd name="connsiteY19" fmla="*/ 693965 h 693965"/>
              <a:gd name="connsiteX20" fmla="*/ 2799882 w 7058526"/>
              <a:gd name="connsiteY20" fmla="*/ 693965 h 693965"/>
              <a:gd name="connsiteX21" fmla="*/ 2211671 w 7058526"/>
              <a:gd name="connsiteY21" fmla="*/ 693965 h 693965"/>
              <a:gd name="connsiteX22" fmla="*/ 1482290 w 7058526"/>
              <a:gd name="connsiteY22" fmla="*/ 693965 h 693965"/>
              <a:gd name="connsiteX23" fmla="*/ 752909 w 7058526"/>
              <a:gd name="connsiteY23" fmla="*/ 693965 h 693965"/>
              <a:gd name="connsiteX24" fmla="*/ 0 w 7058526"/>
              <a:gd name="connsiteY24" fmla="*/ 693965 h 693965"/>
              <a:gd name="connsiteX25" fmla="*/ 0 w 7058526"/>
              <a:gd name="connsiteY25" fmla="*/ 340043 h 693965"/>
              <a:gd name="connsiteX26" fmla="*/ 0 w 7058526"/>
              <a:gd name="connsiteY26" fmla="*/ 0 h 69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58526" h="693965" fill="none" extrusionOk="0">
                <a:moveTo>
                  <a:pt x="0" y="0"/>
                </a:moveTo>
                <a:cubicBezTo>
                  <a:pt x="241069" y="-37467"/>
                  <a:pt x="479721" y="58194"/>
                  <a:pt x="729381" y="0"/>
                </a:cubicBezTo>
                <a:cubicBezTo>
                  <a:pt x="979041" y="-58194"/>
                  <a:pt x="1292737" y="5349"/>
                  <a:pt x="1458762" y="0"/>
                </a:cubicBezTo>
                <a:cubicBezTo>
                  <a:pt x="1624787" y="-5349"/>
                  <a:pt x="1869705" y="17100"/>
                  <a:pt x="2046973" y="0"/>
                </a:cubicBezTo>
                <a:cubicBezTo>
                  <a:pt x="2224241" y="-17100"/>
                  <a:pt x="2404639" y="51218"/>
                  <a:pt x="2705768" y="0"/>
                </a:cubicBezTo>
                <a:cubicBezTo>
                  <a:pt x="3006897" y="-51218"/>
                  <a:pt x="3119807" y="57461"/>
                  <a:pt x="3223394" y="0"/>
                </a:cubicBezTo>
                <a:cubicBezTo>
                  <a:pt x="3326981" y="-57461"/>
                  <a:pt x="3578532" y="46541"/>
                  <a:pt x="3811604" y="0"/>
                </a:cubicBezTo>
                <a:cubicBezTo>
                  <a:pt x="4044676" y="-46541"/>
                  <a:pt x="4331394" y="47303"/>
                  <a:pt x="4540985" y="0"/>
                </a:cubicBezTo>
                <a:cubicBezTo>
                  <a:pt x="4750576" y="-47303"/>
                  <a:pt x="4796276" y="15542"/>
                  <a:pt x="4988025" y="0"/>
                </a:cubicBezTo>
                <a:cubicBezTo>
                  <a:pt x="5179774" y="-15542"/>
                  <a:pt x="5384095" y="56024"/>
                  <a:pt x="5646821" y="0"/>
                </a:cubicBezTo>
                <a:cubicBezTo>
                  <a:pt x="5909547" y="-56024"/>
                  <a:pt x="5981201" y="51643"/>
                  <a:pt x="6093861" y="0"/>
                </a:cubicBezTo>
                <a:cubicBezTo>
                  <a:pt x="6206521" y="-51643"/>
                  <a:pt x="6718775" y="101044"/>
                  <a:pt x="7058526" y="0"/>
                </a:cubicBezTo>
                <a:cubicBezTo>
                  <a:pt x="7061022" y="159858"/>
                  <a:pt x="7036352" y="262816"/>
                  <a:pt x="7058526" y="353922"/>
                </a:cubicBezTo>
                <a:cubicBezTo>
                  <a:pt x="7080700" y="445028"/>
                  <a:pt x="7037435" y="596013"/>
                  <a:pt x="7058526" y="693965"/>
                </a:cubicBezTo>
                <a:cubicBezTo>
                  <a:pt x="6752936" y="714166"/>
                  <a:pt x="6663523" y="658425"/>
                  <a:pt x="6329145" y="693965"/>
                </a:cubicBezTo>
                <a:cubicBezTo>
                  <a:pt x="5994767" y="729505"/>
                  <a:pt x="6028239" y="656401"/>
                  <a:pt x="5740934" y="693965"/>
                </a:cubicBezTo>
                <a:cubicBezTo>
                  <a:pt x="5453629" y="731529"/>
                  <a:pt x="5307039" y="633822"/>
                  <a:pt x="5152724" y="693965"/>
                </a:cubicBezTo>
                <a:cubicBezTo>
                  <a:pt x="4998409" y="754108"/>
                  <a:pt x="4727163" y="667154"/>
                  <a:pt x="4564513" y="693965"/>
                </a:cubicBezTo>
                <a:cubicBezTo>
                  <a:pt x="4401863" y="720776"/>
                  <a:pt x="4126778" y="632648"/>
                  <a:pt x="3976303" y="693965"/>
                </a:cubicBezTo>
                <a:cubicBezTo>
                  <a:pt x="3825828" y="755282"/>
                  <a:pt x="3681757" y="649185"/>
                  <a:pt x="3458678" y="693965"/>
                </a:cubicBezTo>
                <a:cubicBezTo>
                  <a:pt x="3235599" y="738745"/>
                  <a:pt x="3123217" y="683484"/>
                  <a:pt x="2799882" y="693965"/>
                </a:cubicBezTo>
                <a:cubicBezTo>
                  <a:pt x="2476547" y="704446"/>
                  <a:pt x="2477067" y="674082"/>
                  <a:pt x="2211671" y="693965"/>
                </a:cubicBezTo>
                <a:cubicBezTo>
                  <a:pt x="1946275" y="713848"/>
                  <a:pt x="1808015" y="629954"/>
                  <a:pt x="1482290" y="693965"/>
                </a:cubicBezTo>
                <a:cubicBezTo>
                  <a:pt x="1156565" y="757976"/>
                  <a:pt x="1010371" y="636386"/>
                  <a:pt x="752909" y="693965"/>
                </a:cubicBezTo>
                <a:cubicBezTo>
                  <a:pt x="495447" y="751544"/>
                  <a:pt x="361303" y="661935"/>
                  <a:pt x="0" y="693965"/>
                </a:cubicBezTo>
                <a:cubicBezTo>
                  <a:pt x="-12775" y="519680"/>
                  <a:pt x="16497" y="483377"/>
                  <a:pt x="0" y="340043"/>
                </a:cubicBezTo>
                <a:cubicBezTo>
                  <a:pt x="-16497" y="196709"/>
                  <a:pt x="26121" y="75884"/>
                  <a:pt x="0" y="0"/>
                </a:cubicBezTo>
                <a:close/>
              </a:path>
              <a:path w="7058526" h="693965" stroke="0" extrusionOk="0">
                <a:moveTo>
                  <a:pt x="0" y="0"/>
                </a:moveTo>
                <a:cubicBezTo>
                  <a:pt x="109073" y="-26848"/>
                  <a:pt x="343366" y="28097"/>
                  <a:pt x="517625" y="0"/>
                </a:cubicBezTo>
                <a:cubicBezTo>
                  <a:pt x="691884" y="-28097"/>
                  <a:pt x="807708" y="28206"/>
                  <a:pt x="894080" y="0"/>
                </a:cubicBezTo>
                <a:cubicBezTo>
                  <a:pt x="980452" y="-28206"/>
                  <a:pt x="1361147" y="12794"/>
                  <a:pt x="1623461" y="0"/>
                </a:cubicBezTo>
                <a:cubicBezTo>
                  <a:pt x="1885775" y="-12794"/>
                  <a:pt x="1923092" y="6033"/>
                  <a:pt x="2141086" y="0"/>
                </a:cubicBezTo>
                <a:cubicBezTo>
                  <a:pt x="2359080" y="-6033"/>
                  <a:pt x="2444954" y="18403"/>
                  <a:pt x="2658711" y="0"/>
                </a:cubicBezTo>
                <a:cubicBezTo>
                  <a:pt x="2872468" y="-18403"/>
                  <a:pt x="3188001" y="82434"/>
                  <a:pt x="3388092" y="0"/>
                </a:cubicBezTo>
                <a:cubicBezTo>
                  <a:pt x="3588183" y="-82434"/>
                  <a:pt x="3614923" y="3032"/>
                  <a:pt x="3835132" y="0"/>
                </a:cubicBezTo>
                <a:cubicBezTo>
                  <a:pt x="4055341" y="-3032"/>
                  <a:pt x="4260811" y="79800"/>
                  <a:pt x="4564513" y="0"/>
                </a:cubicBezTo>
                <a:cubicBezTo>
                  <a:pt x="4868215" y="-79800"/>
                  <a:pt x="4955362" y="50162"/>
                  <a:pt x="5293895" y="0"/>
                </a:cubicBezTo>
                <a:cubicBezTo>
                  <a:pt x="5632428" y="-50162"/>
                  <a:pt x="5761644" y="29954"/>
                  <a:pt x="5882105" y="0"/>
                </a:cubicBezTo>
                <a:cubicBezTo>
                  <a:pt x="6002566" y="-29954"/>
                  <a:pt x="6586156" y="130049"/>
                  <a:pt x="7058526" y="0"/>
                </a:cubicBezTo>
                <a:cubicBezTo>
                  <a:pt x="7060052" y="158203"/>
                  <a:pt x="7033846" y="239271"/>
                  <a:pt x="7058526" y="340043"/>
                </a:cubicBezTo>
                <a:cubicBezTo>
                  <a:pt x="7083206" y="440815"/>
                  <a:pt x="7036579" y="574366"/>
                  <a:pt x="7058526" y="693965"/>
                </a:cubicBezTo>
                <a:cubicBezTo>
                  <a:pt x="6800576" y="726766"/>
                  <a:pt x="6691274" y="626092"/>
                  <a:pt x="6470316" y="693965"/>
                </a:cubicBezTo>
                <a:cubicBezTo>
                  <a:pt x="6249358" y="761838"/>
                  <a:pt x="6128729" y="685088"/>
                  <a:pt x="6023276" y="693965"/>
                </a:cubicBezTo>
                <a:cubicBezTo>
                  <a:pt x="5917823" y="702842"/>
                  <a:pt x="5596989" y="678290"/>
                  <a:pt x="5435065" y="693965"/>
                </a:cubicBezTo>
                <a:cubicBezTo>
                  <a:pt x="5273141" y="709640"/>
                  <a:pt x="4967339" y="631814"/>
                  <a:pt x="4705684" y="693965"/>
                </a:cubicBezTo>
                <a:cubicBezTo>
                  <a:pt x="4444029" y="756116"/>
                  <a:pt x="4323299" y="649098"/>
                  <a:pt x="4117474" y="693965"/>
                </a:cubicBezTo>
                <a:cubicBezTo>
                  <a:pt x="3911649" y="738832"/>
                  <a:pt x="3882091" y="685099"/>
                  <a:pt x="3741019" y="693965"/>
                </a:cubicBezTo>
                <a:cubicBezTo>
                  <a:pt x="3599948" y="702831"/>
                  <a:pt x="3487377" y="685323"/>
                  <a:pt x="3293979" y="693965"/>
                </a:cubicBezTo>
                <a:cubicBezTo>
                  <a:pt x="3100581" y="702607"/>
                  <a:pt x="2732536" y="646947"/>
                  <a:pt x="2564598" y="693965"/>
                </a:cubicBezTo>
                <a:cubicBezTo>
                  <a:pt x="2396660" y="740983"/>
                  <a:pt x="2094997" y="663282"/>
                  <a:pt x="1976387" y="693965"/>
                </a:cubicBezTo>
                <a:cubicBezTo>
                  <a:pt x="1857777" y="724648"/>
                  <a:pt x="1648274" y="660241"/>
                  <a:pt x="1529347" y="693965"/>
                </a:cubicBezTo>
                <a:cubicBezTo>
                  <a:pt x="1410420" y="727689"/>
                  <a:pt x="1205270" y="653312"/>
                  <a:pt x="941137" y="693965"/>
                </a:cubicBezTo>
                <a:cubicBezTo>
                  <a:pt x="677004" y="734618"/>
                  <a:pt x="686150" y="680252"/>
                  <a:pt x="564682" y="693965"/>
                </a:cubicBezTo>
                <a:cubicBezTo>
                  <a:pt x="443214" y="707678"/>
                  <a:pt x="278222" y="674833"/>
                  <a:pt x="0" y="693965"/>
                </a:cubicBezTo>
                <a:cubicBezTo>
                  <a:pt x="-17833" y="564374"/>
                  <a:pt x="12272" y="505620"/>
                  <a:pt x="0" y="346983"/>
                </a:cubicBezTo>
                <a:cubicBezTo>
                  <a:pt x="-12272" y="188346"/>
                  <a:pt x="26969" y="98503"/>
                  <a:pt x="0" y="0"/>
                </a:cubicBezTo>
                <a:close/>
              </a:path>
            </a:pathLst>
          </a:custGeom>
          <a:solidFill>
            <a:schemeClr val="accent2">
              <a:lumMod val="40000"/>
              <a:lumOff val="60000"/>
            </a:schemeClr>
          </a:solidFill>
          <a:ln>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n w="0"/>
                <a:solidFill>
                  <a:schemeClr val="tx1"/>
                </a:solidFill>
                <a:effectLst>
                  <a:outerShdw blurRad="38100" dist="19050" dir="2700000" algn="tl" rotWithShape="0">
                    <a:schemeClr val="dk1">
                      <a:alpha val="40000"/>
                    </a:schemeClr>
                  </a:outerShdw>
                </a:effectLst>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cs typeface="Arial" panose="020B0604020202020204" pitchFamily="34" charset="0"/>
              </a:rPr>
              <a:t>kế</a:t>
            </a:r>
            <a:r>
              <a:rPr lang="en-US" sz="2400" dirty="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cs typeface="Arial" panose="020B0604020202020204" pitchFamily="34" charset="0"/>
              </a:rPr>
              <a:t>bị</a:t>
            </a:r>
            <a:r>
              <a:rPr lang="en-US" sz="2400" dirty="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cs typeface="Arial" panose="020B0604020202020204" pitchFamily="34" charset="0"/>
              </a:rPr>
              <a:t>giám</a:t>
            </a:r>
            <a:r>
              <a:rPr lang="en-US" sz="2400" dirty="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cs typeface="Arial" panose="020B0604020202020204" pitchFamily="34" charset="0"/>
              </a:rPr>
              <a:t>sát</a:t>
            </a:r>
            <a:r>
              <a:rPr lang="en-US" sz="2400" dirty="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cs typeface="Arial" panose="020B0604020202020204" pitchFamily="34" charset="0"/>
              </a:rPr>
              <a:t>máy</a:t>
            </a:r>
            <a:r>
              <a:rPr lang="en-US" sz="2400" dirty="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cs typeface="Arial" panose="020B0604020202020204" pitchFamily="34" charset="0"/>
              </a:rPr>
              <a:t>công</a:t>
            </a:r>
            <a:r>
              <a:rPr lang="en-US" sz="2400" dirty="0">
                <a:ln w="0"/>
                <a:solidFill>
                  <a:schemeClr val="tx1"/>
                </a:solidFill>
                <a:effectLst>
                  <a:outerShdw blurRad="38100" dist="19050" dir="2700000" algn="tl" rotWithShape="0">
                    <a:schemeClr val="dk1">
                      <a:alpha val="40000"/>
                    </a:schemeClr>
                  </a:outerShdw>
                </a:effectLst>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cs typeface="Arial" panose="020B0604020202020204" pitchFamily="34" charset="0"/>
              </a:rPr>
              <a:t>trình</a:t>
            </a:r>
            <a:endParaRPr lang="vi-VN" sz="2400" dirty="0">
              <a:ln w="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spTree>
    <p:extLst>
      <p:ext uri="{BB962C8B-B14F-4D97-AF65-F5344CB8AC3E}">
        <p14:creationId xmlns:p14="http://schemas.microsoft.com/office/powerpoint/2010/main" val="763922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2. PHÂN TÍCH VÀ THIẾT KẾ</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5" name="TextBox 4">
            <a:extLst>
              <a:ext uri="{FF2B5EF4-FFF2-40B4-BE49-F238E27FC236}">
                <a16:creationId xmlns:a16="http://schemas.microsoft.com/office/drawing/2014/main" id="{C1EC41F8-143A-3A66-D357-EEBD36F2E233}"/>
              </a:ext>
            </a:extLst>
          </p:cNvPr>
          <p:cNvSpPr txBox="1"/>
          <p:nvPr/>
        </p:nvSpPr>
        <p:spPr>
          <a:xfrm>
            <a:off x="802640" y="1043285"/>
            <a:ext cx="4632960" cy="461665"/>
          </a:xfrm>
          <a:prstGeom prst="rect">
            <a:avLst/>
          </a:prstGeom>
          <a:noFill/>
        </p:spPr>
        <p:txBody>
          <a:bodyPr wrap="square" rtlCol="0">
            <a:spAutoFit/>
          </a:bodyPr>
          <a:lstStyle/>
          <a:p>
            <a:pPr marL="342900" indent="-342900">
              <a:buFont typeface="Arial" panose="020B0604020202020204" pitchFamily="34" charset="0"/>
              <a:buChar char="•"/>
            </a:pPr>
            <a:r>
              <a:rPr lang="vi-VN" sz="2400"/>
              <a:t>Mô hình giải pháp tổng thể</a:t>
            </a:r>
          </a:p>
        </p:txBody>
      </p:sp>
      <p:sp>
        <p:nvSpPr>
          <p:cNvPr id="6" name="Hình chữ nhật 1">
            <a:extLst>
              <a:ext uri="{FF2B5EF4-FFF2-40B4-BE49-F238E27FC236}">
                <a16:creationId xmlns:a16="http://schemas.microsoft.com/office/drawing/2014/main" id="{47E6D50E-29B5-9F72-8AF9-2B0658CE2CB5}"/>
              </a:ext>
            </a:extLst>
          </p:cNvPr>
          <p:cNvSpPr/>
          <p:nvPr/>
        </p:nvSpPr>
        <p:spPr>
          <a:xfrm>
            <a:off x="2223254" y="3901440"/>
            <a:ext cx="2839720"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THIẾT BỊ GIÁM SÁT</a:t>
            </a:r>
          </a:p>
          <a:p>
            <a:pPr algn="ctr"/>
            <a:r>
              <a:rPr lang="en-US" dirty="0"/>
              <a:t>(ĐẶT TẠI MÁY CÔNG TRÌNH)</a:t>
            </a:r>
          </a:p>
        </p:txBody>
      </p:sp>
      <p:sp>
        <p:nvSpPr>
          <p:cNvPr id="7" name="Hình chữ nhật 13">
            <a:extLst>
              <a:ext uri="{FF2B5EF4-FFF2-40B4-BE49-F238E27FC236}">
                <a16:creationId xmlns:a16="http://schemas.microsoft.com/office/drawing/2014/main" id="{C94307AA-C141-8898-BAEB-82782AE4C9F8}"/>
              </a:ext>
            </a:extLst>
          </p:cNvPr>
          <p:cNvSpPr/>
          <p:nvPr/>
        </p:nvSpPr>
        <p:spPr>
          <a:xfrm>
            <a:off x="7044174" y="3901440"/>
            <a:ext cx="2743200"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QUẢN LÝ, THEO DÕI THÔNG QUA APP, WEBSITE…</a:t>
            </a:r>
          </a:p>
        </p:txBody>
      </p:sp>
      <p:sp>
        <p:nvSpPr>
          <p:cNvPr id="8" name="Hình Bầu dục 2">
            <a:extLst>
              <a:ext uri="{FF2B5EF4-FFF2-40B4-BE49-F238E27FC236}">
                <a16:creationId xmlns:a16="http://schemas.microsoft.com/office/drawing/2014/main" id="{1041A970-5943-61B5-E1F3-F7AE9653C70F}"/>
              </a:ext>
            </a:extLst>
          </p:cNvPr>
          <p:cNvSpPr/>
          <p:nvPr/>
        </p:nvSpPr>
        <p:spPr>
          <a:xfrm>
            <a:off x="5207000" y="1844040"/>
            <a:ext cx="17526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Mũi tên: Trái-Lên 4">
            <a:extLst>
              <a:ext uri="{FF2B5EF4-FFF2-40B4-BE49-F238E27FC236}">
                <a16:creationId xmlns:a16="http://schemas.microsoft.com/office/drawing/2014/main" id="{948928D3-A689-C912-9F96-9F066B037818}"/>
              </a:ext>
            </a:extLst>
          </p:cNvPr>
          <p:cNvSpPr/>
          <p:nvPr/>
        </p:nvSpPr>
        <p:spPr>
          <a:xfrm rot="10800000">
            <a:off x="3462774" y="2284496"/>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ũi tên: Trái-Lên 14">
            <a:extLst>
              <a:ext uri="{FF2B5EF4-FFF2-40B4-BE49-F238E27FC236}">
                <a16:creationId xmlns:a16="http://schemas.microsoft.com/office/drawing/2014/main" id="{03406A0F-2F40-51D7-3080-CE7A23F22CFD}"/>
              </a:ext>
            </a:extLst>
          </p:cNvPr>
          <p:cNvSpPr/>
          <p:nvPr/>
        </p:nvSpPr>
        <p:spPr>
          <a:xfrm rot="16200000">
            <a:off x="7045478" y="2284496"/>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6074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5772</Words>
  <Application>Microsoft Office PowerPoint</Application>
  <PresentationFormat>Widescreen</PresentationFormat>
  <Paragraphs>612</Paragraphs>
  <Slides>49</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Cambria Math</vt:lpstr>
      <vt:lpstr>Lato</vt:lpstr>
      <vt:lpstr>Roboto</vt:lpstr>
      <vt:lpstr>Times New Roman</vt:lpstr>
      <vt:lpstr>Wingdings</vt:lpstr>
      <vt:lpstr>Office Theme</vt:lpstr>
      <vt:lpstr>PowerPoint Presentation</vt:lpstr>
      <vt:lpstr>PowerPoint Presentation</vt:lpstr>
      <vt:lpstr>PowerPoint Presentation</vt:lpstr>
      <vt:lpstr>NỘI DUNG</vt:lpstr>
      <vt:lpstr>1. TỔNG QUAN ĐỀ TÀI</vt:lpstr>
      <vt:lpstr>1. TỔNG QUAN ĐỀ TÀI</vt:lpstr>
      <vt:lpstr>1. TỔNG QUAN ĐỀ TÀI</vt:lpstr>
      <vt:lpstr>1. TỔNG QUAN ĐỀ TÀI</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 PHÂN TÍCH VÀ THIẾT KẾ</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2.1. THIẾT KẾ PHẦN CỨNG</vt:lpstr>
      <vt:lpstr>2.2. THIẾT KẾ PHẦN MỀM</vt:lpstr>
      <vt:lpstr>2.2. THIẾT KẾ PHẦN MỀM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3. KẾT QUẢ VÀ THỬ NGHIỆM</vt:lpstr>
      <vt:lpstr>4. KẾT LUẬN VÀ HƯỚNG PHÁT TRIỂN</vt:lpstr>
      <vt:lpstr>4. KẾT LUẬN VÀ HƯỚNG PHÁT TRIỂN</vt:lpstr>
      <vt:lpstr>4. KẾT LUẬN VÀ HƯỚNG PHÁT TRIỂN</vt:lpstr>
      <vt:lpstr>VIDEO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HUY HOANG 20191855</cp:lastModifiedBy>
  <cp:revision>24</cp:revision>
  <dcterms:created xsi:type="dcterms:W3CDTF">2021-05-28T04:32:29Z</dcterms:created>
  <dcterms:modified xsi:type="dcterms:W3CDTF">2024-01-10T10:24:56Z</dcterms:modified>
</cp:coreProperties>
</file>